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4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61"/>
  </p:notesMasterIdLst>
  <p:sldIdLst>
    <p:sldId id="256" r:id="rId2"/>
    <p:sldId id="257" r:id="rId3"/>
    <p:sldId id="258" r:id="rId4"/>
    <p:sldId id="329" r:id="rId5"/>
    <p:sldId id="259" r:id="rId6"/>
    <p:sldId id="260" r:id="rId7"/>
    <p:sldId id="262" r:id="rId8"/>
    <p:sldId id="261" r:id="rId9"/>
    <p:sldId id="263" r:id="rId10"/>
    <p:sldId id="264" r:id="rId11"/>
    <p:sldId id="269" r:id="rId12"/>
    <p:sldId id="270" r:id="rId13"/>
    <p:sldId id="280" r:id="rId14"/>
    <p:sldId id="265" r:id="rId15"/>
    <p:sldId id="272" r:id="rId16"/>
    <p:sldId id="273" r:id="rId17"/>
    <p:sldId id="275" r:id="rId18"/>
    <p:sldId id="276" r:id="rId19"/>
    <p:sldId id="277" r:id="rId20"/>
    <p:sldId id="278" r:id="rId21"/>
    <p:sldId id="279" r:id="rId22"/>
    <p:sldId id="281" r:id="rId23"/>
    <p:sldId id="282" r:id="rId24"/>
    <p:sldId id="283" r:id="rId25"/>
    <p:sldId id="284" r:id="rId26"/>
    <p:sldId id="286" r:id="rId27"/>
    <p:sldId id="287" r:id="rId28"/>
    <p:sldId id="288" r:id="rId29"/>
    <p:sldId id="289" r:id="rId30"/>
    <p:sldId id="293" r:id="rId31"/>
    <p:sldId id="292" r:id="rId32"/>
    <p:sldId id="291" r:id="rId33"/>
    <p:sldId id="294" r:id="rId34"/>
    <p:sldId id="295" r:id="rId35"/>
    <p:sldId id="307" r:id="rId36"/>
    <p:sldId id="308" r:id="rId37"/>
    <p:sldId id="306" r:id="rId38"/>
    <p:sldId id="297" r:id="rId39"/>
    <p:sldId id="300" r:id="rId40"/>
    <p:sldId id="309" r:id="rId41"/>
    <p:sldId id="302" r:id="rId42"/>
    <p:sldId id="303" r:id="rId43"/>
    <p:sldId id="310" r:id="rId44"/>
    <p:sldId id="312" r:id="rId45"/>
    <p:sldId id="313" r:id="rId46"/>
    <p:sldId id="314" r:id="rId47"/>
    <p:sldId id="315" r:id="rId48"/>
    <p:sldId id="316" r:id="rId49"/>
    <p:sldId id="317" r:id="rId50"/>
    <p:sldId id="318" r:id="rId51"/>
    <p:sldId id="319" r:id="rId52"/>
    <p:sldId id="320" r:id="rId53"/>
    <p:sldId id="321" r:id="rId54"/>
    <p:sldId id="322" r:id="rId55"/>
    <p:sldId id="324" r:id="rId56"/>
    <p:sldId id="325" r:id="rId57"/>
    <p:sldId id="326" r:id="rId58"/>
    <p:sldId id="328" r:id="rId59"/>
    <p:sldId id="323" r:id="rId6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88710" autoAdjust="0"/>
  </p:normalViewPr>
  <p:slideViewPr>
    <p:cSldViewPr snapToGrid="0" snapToObjects="1">
      <p:cViewPr varScale="1">
        <p:scale>
          <a:sx n="83" d="100"/>
          <a:sy n="83" d="100"/>
        </p:scale>
        <p:origin x="108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1E36ED-2241-D54A-B95F-A618AF8E7135}" type="datetimeFigureOut">
              <a:rPr lang="en-US" smtClean="0"/>
              <a:t>4/12/18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16A23-611C-7742-97D0-C248D83896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230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16A23-611C-7742-97D0-C248D838966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11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16A23-611C-7742-97D0-C248D838966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11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16A23-611C-7742-97D0-C248D838966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11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16A23-611C-7742-97D0-C248D8389669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11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16A23-611C-7742-97D0-C248D8389669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11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316A23-611C-7742-97D0-C248D8389669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11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0738" y="4155141"/>
            <a:ext cx="7542212" cy="1013012"/>
          </a:xfrm>
        </p:spPr>
        <p:txBody>
          <a:bodyPr anchor="b" anchorCtr="0">
            <a:noAutofit/>
          </a:bodyPr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0738" y="5230906"/>
            <a:ext cx="7542212" cy="1030942"/>
          </a:xfrm>
        </p:spPr>
        <p:txBody>
          <a:bodyPr/>
          <a:lstStyle>
            <a:lvl1pPr marL="0" indent="0" algn="ctr">
              <a:spcBef>
                <a:spcPct val="30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oleculeTrac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019" y="224679"/>
            <a:ext cx="5795963" cy="394337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3962399"/>
            <a:ext cx="7585710" cy="672353"/>
          </a:xfrm>
        </p:spPr>
        <p:txBody>
          <a:bodyPr anchor="b">
            <a:normAutofit/>
          </a:bodyPr>
          <a:lstStyle>
            <a:lvl1pPr algn="ctr">
              <a:defRPr sz="3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101957" y="457200"/>
            <a:ext cx="2940087" cy="2940087"/>
          </a:xfrm>
          <a:prstGeom prst="ellipse">
            <a:avLst/>
          </a:prstGeom>
          <a:solidFill>
            <a:schemeClr val="tx1">
              <a:lumMod val="75000"/>
            </a:schemeClr>
          </a:solidFill>
          <a:ln w="63500">
            <a:solidFill>
              <a:schemeClr val="tx1"/>
            </a:solidFill>
          </a:ln>
          <a:effectLst>
            <a:outerShdw blurRad="254000" dist="1524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FontTx/>
              <a:buNone/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0" y="4639235"/>
            <a:ext cx="7585710" cy="1371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19365" y="416859"/>
            <a:ext cx="1940859" cy="5607424"/>
          </a:xfrm>
        </p:spPr>
        <p:txBody>
          <a:bodyPr vert="eaVert" anchor="ctr" anchorCtr="0"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0737" y="414015"/>
            <a:ext cx="6144839" cy="5610268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37" y="1219013"/>
            <a:ext cx="7542213" cy="19589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0737" y="3224213"/>
            <a:ext cx="7542213" cy="150018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400" b="1" kern="12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9462" y="1892301"/>
            <a:ext cx="3657600" cy="3975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800"/>
            </a:lvl6pPr>
            <a:lvl7pPr marL="2173288" indent="-344488">
              <a:defRPr sz="1800"/>
            </a:lvl7pPr>
            <a:lvl8pPr marL="2173288" indent="-344488">
              <a:defRPr sz="1800"/>
            </a:lvl8pPr>
            <a:lvl9pPr marL="2173288" indent="-344488"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3763" y="1892301"/>
            <a:ext cx="3657600" cy="3975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800"/>
            </a:lvl6pPr>
            <a:lvl7pPr marL="2173288" indent="-344488">
              <a:defRPr sz="1800"/>
            </a:lvl7pPr>
            <a:lvl8pPr marL="2173288" indent="-344488">
              <a:defRPr sz="1800"/>
            </a:lvl8pPr>
            <a:lvl9pPr marL="2173288" indent="-344488"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2" y="1761565"/>
            <a:ext cx="3657600" cy="515469"/>
          </a:xfrm>
        </p:spPr>
        <p:txBody>
          <a:bodyPr anchor="b">
            <a:normAutofit/>
          </a:bodyPr>
          <a:lstStyle>
            <a:lvl1pPr marL="0" indent="0" algn="ctr">
              <a:spcBef>
                <a:spcPct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9462" y="2393575"/>
            <a:ext cx="3657600" cy="347382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600"/>
            </a:lvl6pPr>
            <a:lvl7pPr marL="2173288" indent="-344488">
              <a:defRPr sz="1600"/>
            </a:lvl7pPr>
            <a:lvl8pPr marL="2173288" indent="-344488">
              <a:defRPr sz="1600"/>
            </a:lvl8pPr>
            <a:lvl9pPr marL="2173288" indent="-344488"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3763" y="1761565"/>
            <a:ext cx="3657600" cy="515469"/>
          </a:xfrm>
        </p:spPr>
        <p:txBody>
          <a:bodyPr anchor="b">
            <a:normAutofit/>
          </a:bodyPr>
          <a:lstStyle>
            <a:lvl1pPr marL="0" indent="0" algn="ctr">
              <a:spcBef>
                <a:spcPct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3763" y="2393575"/>
            <a:ext cx="3657600" cy="347382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600"/>
            </a:lvl6pPr>
            <a:lvl7pPr marL="2173288" indent="-344488">
              <a:defRPr sz="1600"/>
            </a:lvl7pPr>
            <a:lvl8pPr marL="2173288" indent="-344488">
              <a:defRPr sz="1600"/>
            </a:lvl8pPr>
            <a:lvl9pPr marL="2173288" indent="-344488"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929" y="457201"/>
            <a:ext cx="3566160" cy="1371600"/>
          </a:xfrm>
        </p:spPr>
        <p:txBody>
          <a:bodyPr anchor="b">
            <a:normAutofit/>
          </a:bodyPr>
          <a:lstStyle>
            <a:lvl1pPr algn="ctr">
              <a:defRPr sz="3600" b="1"/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2393" y="457201"/>
            <a:ext cx="3566160" cy="5410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2173288" indent="-344488">
              <a:defRPr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929" y="1828801"/>
            <a:ext cx="3566160" cy="3657600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457200"/>
            <a:ext cx="3566160" cy="1371600"/>
          </a:xfrm>
        </p:spPr>
        <p:txBody>
          <a:bodyPr anchor="b">
            <a:normAutofit/>
          </a:bodyPr>
          <a:lstStyle>
            <a:lvl1pPr algn="ctr">
              <a:defRPr sz="3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66765" y="1676400"/>
            <a:ext cx="2975610" cy="2975610"/>
          </a:xfrm>
          <a:prstGeom prst="ellipse">
            <a:avLst/>
          </a:prstGeom>
          <a:solidFill>
            <a:schemeClr val="tx1">
              <a:lumMod val="75000"/>
            </a:schemeClr>
          </a:solidFill>
          <a:ln w="63500">
            <a:solidFill>
              <a:schemeClr val="tx1"/>
            </a:solidFill>
          </a:ln>
          <a:effectLst>
            <a:outerShdw blurRad="254000" dist="152400" dir="5400000" sx="90000" sy="-19000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0" y="1828800"/>
            <a:ext cx="3566160" cy="3657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idOverlay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60000"/>
              <a:lumOff val="40000"/>
              <a:alpha val="10000"/>
            </a:schemeClr>
          </a:solidFill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2" y="1882588"/>
            <a:ext cx="7581901" cy="3953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51812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925E255C-7B3C-BE48-A28A-2508F03559E0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0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FAA01A27-2116-4349-8777-88EAC7099FE1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6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03225" indent="-403225" algn="l" defTabSz="914400" rtl="0" eaLnBrk="1" latinLnBrk="0" hangingPunct="1">
        <a:spcBef>
          <a:spcPts val="2000"/>
        </a:spcBef>
        <a:buFontTx/>
        <a:buBlip>
          <a:blip r:embed="rId15"/>
        </a:buBlip>
        <a:defRPr sz="24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1pPr>
      <a:lvl2pPr marL="806450" indent="-403225" algn="l" defTabSz="914400" rtl="0" eaLnBrk="1" latinLnBrk="0" hangingPunct="1">
        <a:spcBef>
          <a:spcPts val="600"/>
        </a:spcBef>
        <a:buFontTx/>
        <a:buBlip>
          <a:blip r:embed="rId15"/>
        </a:buBlip>
        <a:defRPr sz="22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2pPr>
      <a:lvl3pPr marL="1143000" indent="-336550" algn="l" defTabSz="914400" rtl="0" eaLnBrk="1" latinLnBrk="0" hangingPunct="1">
        <a:spcBef>
          <a:spcPts val="600"/>
        </a:spcBef>
        <a:buFontTx/>
        <a:buBlip>
          <a:blip r:embed="rId15"/>
        </a:buBlip>
        <a:defRPr sz="20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3pPr>
      <a:lvl4pPr marL="1492250" indent="-349250" algn="l" defTabSz="914400" rtl="0" eaLnBrk="1" latinLnBrk="0" hangingPunct="1">
        <a:spcBef>
          <a:spcPts val="600"/>
        </a:spcBef>
        <a:buFontTx/>
        <a:buBlip>
          <a:blip r:embed="rId15"/>
        </a:buBlip>
        <a:defRPr sz="18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4pPr>
      <a:lvl5pPr marL="1828800" indent="-336550" algn="l" defTabSz="914400" rtl="0" eaLnBrk="1" latinLnBrk="0" hangingPunct="1">
        <a:spcBef>
          <a:spcPts val="600"/>
        </a:spcBef>
        <a:buFontTx/>
        <a:buBlip>
          <a:blip r:embed="rId15"/>
        </a:buBlip>
        <a:defRPr sz="18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5pPr>
      <a:lvl6pPr marL="2173288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6pPr>
      <a:lvl7pPr marL="2516188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7pPr>
      <a:lvl8pPr marL="2860675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8pPr>
      <a:lvl9pPr marL="3205163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Design Patterns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 Micallef</a:t>
            </a:r>
          </a:p>
        </p:txBody>
      </p:sp>
    </p:spTree>
    <p:extLst>
      <p:ext uri="{BB962C8B-B14F-4D97-AF65-F5344CB8AC3E}">
        <p14:creationId xmlns:p14="http://schemas.microsoft.com/office/powerpoint/2010/main" val="2597904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861381"/>
          </a:xfrm>
        </p:spPr>
        <p:txBody>
          <a:bodyPr/>
          <a:lstStyle/>
          <a:p>
            <a:r>
              <a:rPr lang="en-US" sz="4400" dirty="0"/>
              <a:t>Design Pattern Space (2/2)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462" y="1178463"/>
            <a:ext cx="7581901" cy="546021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Patterns are </a:t>
            </a:r>
            <a:r>
              <a:rPr lang="en-US" dirty="0" err="1"/>
              <a:t>organised</a:t>
            </a:r>
            <a:r>
              <a:rPr lang="en-US" dirty="0"/>
              <a:t> according to 2 </a:t>
            </a:r>
            <a:r>
              <a:rPr lang="en-US" dirty="0" err="1"/>
              <a:t>critera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Purpose – What does the pattern do?</a:t>
            </a:r>
          </a:p>
          <a:p>
            <a:pPr lvl="1"/>
            <a:r>
              <a:rPr lang="en-US" dirty="0"/>
              <a:t>Scope – What does the pattern apply to?</a:t>
            </a:r>
          </a:p>
          <a:p>
            <a:r>
              <a:rPr lang="en-US" dirty="0"/>
              <a:t>Purpose</a:t>
            </a:r>
          </a:p>
          <a:p>
            <a:pPr lvl="1"/>
            <a:r>
              <a:rPr lang="en-US" dirty="0"/>
              <a:t>Creational  - concerned with the process of object creation</a:t>
            </a:r>
          </a:p>
          <a:p>
            <a:pPr lvl="1"/>
            <a:r>
              <a:rPr lang="en-US" dirty="0"/>
              <a:t>Structural – deal with the composition of classes or objects</a:t>
            </a:r>
          </a:p>
          <a:p>
            <a:pPr lvl="1"/>
            <a:r>
              <a:rPr lang="en-US" dirty="0" err="1"/>
              <a:t>Behavioural</a:t>
            </a:r>
            <a:r>
              <a:rPr lang="en-US" dirty="0"/>
              <a:t> – </a:t>
            </a:r>
            <a:r>
              <a:rPr lang="en-US" dirty="0" err="1"/>
              <a:t>characterise</a:t>
            </a:r>
            <a:r>
              <a:rPr lang="en-US" dirty="0"/>
              <a:t> the ways in which classes or objects interact and distribute responsibility</a:t>
            </a:r>
          </a:p>
          <a:p>
            <a:r>
              <a:rPr lang="en-US" dirty="0"/>
              <a:t>Scope</a:t>
            </a:r>
          </a:p>
          <a:p>
            <a:pPr lvl="1"/>
            <a:r>
              <a:rPr lang="en-US" dirty="0"/>
              <a:t>Class – Applies primarily to classes</a:t>
            </a:r>
          </a:p>
          <a:p>
            <a:pPr lvl="2"/>
            <a:r>
              <a:rPr lang="en-US" dirty="0"/>
              <a:t>Relationships between classes and subclasses based on inheritance</a:t>
            </a:r>
          </a:p>
          <a:p>
            <a:pPr lvl="2"/>
            <a:r>
              <a:rPr lang="en-US" dirty="0"/>
              <a:t>These relationships tend to be static </a:t>
            </a:r>
          </a:p>
          <a:p>
            <a:pPr lvl="1"/>
            <a:r>
              <a:rPr lang="en-US" dirty="0"/>
              <a:t>Object – Applies primarily to objects</a:t>
            </a:r>
          </a:p>
          <a:p>
            <a:pPr lvl="2"/>
            <a:r>
              <a:rPr lang="en-US" dirty="0"/>
              <a:t>Relationships between objects which can be changed at run-time</a:t>
            </a:r>
          </a:p>
          <a:p>
            <a:r>
              <a:rPr lang="en-US" dirty="0"/>
              <a:t>This is </a:t>
            </a:r>
            <a:r>
              <a:rPr lang="en-US" u="sng" dirty="0"/>
              <a:t>not</a:t>
            </a:r>
            <a:r>
              <a:rPr lang="en-US" dirty="0"/>
              <a:t> the only way to </a:t>
            </a:r>
            <a:r>
              <a:rPr lang="en-US" dirty="0" err="1"/>
              <a:t>organise</a:t>
            </a:r>
            <a:r>
              <a:rPr lang="en-US" dirty="0"/>
              <a:t> patterns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264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Creational Patterns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1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730441"/>
          </a:xfrm>
        </p:spPr>
        <p:txBody>
          <a:bodyPr/>
          <a:lstStyle/>
          <a:p>
            <a:r>
              <a:rPr lang="en-US" dirty="0"/>
              <a:t>Creational Patterns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79462" y="1021335"/>
            <a:ext cx="7581901" cy="5525682"/>
          </a:xfrm>
        </p:spPr>
        <p:txBody>
          <a:bodyPr/>
          <a:lstStyle/>
          <a:p>
            <a:r>
              <a:rPr lang="en-US" dirty="0"/>
              <a:t>Creational design patterns abstract the instantiation process</a:t>
            </a:r>
          </a:p>
          <a:p>
            <a:r>
              <a:rPr lang="en-US" dirty="0"/>
              <a:t>They help make a system independent of how its objects are created, composed, and represented.</a:t>
            </a:r>
          </a:p>
          <a:p>
            <a:r>
              <a:rPr lang="en-US" dirty="0"/>
              <a:t>Main Themes:</a:t>
            </a:r>
          </a:p>
          <a:p>
            <a:pPr lvl="1"/>
            <a:r>
              <a:rPr lang="en-US" dirty="0"/>
              <a:t>Creational patterns encapsulate knowledge about which concrete classes the system uses.</a:t>
            </a:r>
          </a:p>
          <a:p>
            <a:pPr lvl="1"/>
            <a:r>
              <a:rPr lang="en-US" dirty="0"/>
              <a:t>They hide how these classes are created and put together</a:t>
            </a:r>
          </a:p>
        </p:txBody>
      </p:sp>
    </p:spTree>
    <p:extLst>
      <p:ext uri="{BB962C8B-B14F-4D97-AF65-F5344CB8AC3E}">
        <p14:creationId xmlns:p14="http://schemas.microsoft.com/office/powerpoint/2010/main" val="433136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277799"/>
            <a:ext cx="7581901" cy="874476"/>
          </a:xfrm>
        </p:spPr>
        <p:txBody>
          <a:bodyPr/>
          <a:lstStyle/>
          <a:p>
            <a:r>
              <a:rPr lang="en-US" dirty="0"/>
              <a:t>I have a problem…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6369" y="1623660"/>
            <a:ext cx="7581901" cy="5001921"/>
          </a:xfrm>
        </p:spPr>
        <p:txBody>
          <a:bodyPr/>
          <a:lstStyle/>
          <a:p>
            <a:r>
              <a:rPr lang="en-US" dirty="0"/>
              <a:t>I have a class called </a:t>
            </a:r>
            <a:r>
              <a:rPr lang="en-US" dirty="0" err="1"/>
              <a:t>DBConnectionPool</a:t>
            </a:r>
            <a:endParaRPr lang="en-US" dirty="0"/>
          </a:p>
          <a:p>
            <a:r>
              <a:rPr lang="en-US" dirty="0"/>
              <a:t>It creates 100 database connections and farms them out to any object that needs a connection</a:t>
            </a:r>
          </a:p>
          <a:p>
            <a:r>
              <a:rPr lang="en-US" dirty="0"/>
              <a:t>My problem is that I am afraid that if too many of these objects are created, it will lead to needless and excessive resource usage</a:t>
            </a:r>
          </a:p>
          <a:p>
            <a:r>
              <a:rPr lang="en-US" dirty="0"/>
              <a:t>How can I ensure this does not happen?</a:t>
            </a:r>
          </a:p>
        </p:txBody>
      </p:sp>
    </p:spTree>
    <p:extLst>
      <p:ext uri="{BB962C8B-B14F-4D97-AF65-F5344CB8AC3E}">
        <p14:creationId xmlns:p14="http://schemas.microsoft.com/office/powerpoint/2010/main" val="92853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Singleton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/>
          <a:lstStyle/>
          <a:p>
            <a:r>
              <a:rPr lang="en-US" dirty="0"/>
              <a:t>Intent: </a:t>
            </a:r>
          </a:p>
          <a:p>
            <a:pPr lvl="1"/>
            <a:r>
              <a:rPr lang="en-US" b="0" dirty="0"/>
              <a:t>Ensure a class has only one instance, and provide a global access to it.</a:t>
            </a:r>
          </a:p>
          <a:p>
            <a:r>
              <a:rPr lang="en-US" dirty="0"/>
              <a:t>Problem: </a:t>
            </a:r>
          </a:p>
          <a:p>
            <a:pPr lvl="1"/>
            <a:r>
              <a:rPr lang="en-US" b="0" dirty="0"/>
              <a:t>Some classes need to have exactly one instance</a:t>
            </a:r>
          </a:p>
          <a:p>
            <a:pPr lvl="1"/>
            <a:r>
              <a:rPr lang="en-US" b="0" dirty="0"/>
              <a:t>E.g. Printer spoolers, Database Connection Pools</a:t>
            </a:r>
          </a:p>
          <a:p>
            <a:pPr lvl="1"/>
            <a:r>
              <a:rPr lang="en-US" b="0" dirty="0"/>
              <a:t>We need to ensure that this is the case</a:t>
            </a:r>
          </a:p>
          <a:p>
            <a:pPr lvl="1"/>
            <a:endParaRPr lang="en-US" b="0" dirty="0"/>
          </a:p>
          <a:p>
            <a:r>
              <a:rPr lang="en-US" dirty="0"/>
              <a:t>Applicability</a:t>
            </a:r>
          </a:p>
          <a:p>
            <a:pPr lvl="1"/>
            <a:r>
              <a:rPr lang="en-US" b="0" dirty="0"/>
              <a:t>When there must be exactly one instance of a class</a:t>
            </a:r>
          </a:p>
          <a:p>
            <a:pPr lvl="1"/>
            <a:r>
              <a:rPr lang="en-US" b="0" dirty="0"/>
              <a:t>When the sole instance should be extensible by </a:t>
            </a:r>
            <a:r>
              <a:rPr lang="en-US" b="0" dirty="0" err="1"/>
              <a:t>subclassing</a:t>
            </a:r>
            <a:endParaRPr lang="en-US" b="0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4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Singleton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>
            <a:normAutofit/>
          </a:bodyPr>
          <a:lstStyle/>
          <a:p>
            <a:r>
              <a:rPr lang="en-US" dirty="0"/>
              <a:t>Solution Structure: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Participants: </a:t>
            </a:r>
          </a:p>
          <a:p>
            <a:pPr lvl="1"/>
            <a:r>
              <a:rPr lang="en-US" dirty="0"/>
              <a:t>Singleton</a:t>
            </a:r>
          </a:p>
          <a:p>
            <a:pPr lvl="2"/>
            <a:r>
              <a:rPr lang="en-US" dirty="0"/>
              <a:t>defines and manages a single instance of the class</a:t>
            </a:r>
          </a:p>
          <a:p>
            <a:pPr marL="806450" lvl="2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100" y="1574800"/>
            <a:ext cx="5003800" cy="18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602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Singleton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008241"/>
            <a:ext cx="8217338" cy="5669716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DBConnectionPool</a:t>
            </a:r>
            <a:r>
              <a:rPr lang="en-US" sz="2000" dirty="0">
                <a:latin typeface="Courier New"/>
                <a:cs typeface="Courier New"/>
              </a:rPr>
              <a:t>()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</a:t>
            </a:r>
            <a:r>
              <a:rPr lang="en-US" sz="2000" dirty="0" err="1">
                <a:latin typeface="Courier New"/>
                <a:cs typeface="Courier New"/>
              </a:rPr>
              <a:t>DBConnectionPool</a:t>
            </a:r>
            <a:r>
              <a:rPr lang="en-US" sz="2000" dirty="0">
                <a:latin typeface="Courier New"/>
                <a:cs typeface="Courier New"/>
              </a:rPr>
              <a:t>()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//Create connections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Connection </a:t>
            </a:r>
            <a:r>
              <a:rPr lang="en-US" sz="2000" dirty="0" err="1">
                <a:latin typeface="Courier New"/>
                <a:cs typeface="Courier New"/>
              </a:rPr>
              <a:t>getConnection</a:t>
            </a:r>
            <a:r>
              <a:rPr lang="en-US" sz="2000" dirty="0">
                <a:latin typeface="Courier New"/>
                <a:cs typeface="Courier New"/>
              </a:rPr>
              <a:t>() {…}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8" name="Cloud Callout 7"/>
          <p:cNvSpPr/>
          <p:nvPr/>
        </p:nvSpPr>
        <p:spPr>
          <a:xfrm>
            <a:off x="5355139" y="1099899"/>
            <a:ext cx="3631741" cy="2396208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Allowing multiple pools can lead to excessive resource consumption</a:t>
            </a:r>
          </a:p>
        </p:txBody>
      </p:sp>
    </p:spTree>
    <p:extLst>
      <p:ext uri="{BB962C8B-B14F-4D97-AF65-F5344CB8AC3E}">
        <p14:creationId xmlns:p14="http://schemas.microsoft.com/office/powerpoint/2010/main" val="74825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Singleton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008241"/>
            <a:ext cx="8217338" cy="5669716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DBConnectionPool</a:t>
            </a:r>
            <a:r>
              <a:rPr lang="en-US" sz="2000" dirty="0">
                <a:latin typeface="Courier New"/>
                <a:cs typeface="Courier New"/>
              </a:rPr>
              <a:t>()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</a:t>
            </a:r>
            <a:r>
              <a:rPr lang="en-US" sz="2000" dirty="0">
                <a:solidFill>
                  <a:srgbClr val="F2D908"/>
                </a:solidFill>
                <a:latin typeface="Courier New"/>
                <a:cs typeface="Courier New"/>
              </a:rPr>
              <a:t>private static </a:t>
            </a:r>
            <a:r>
              <a:rPr lang="en-US" sz="2000" dirty="0" err="1">
                <a:solidFill>
                  <a:srgbClr val="F2D908"/>
                </a:solidFill>
                <a:latin typeface="Courier New"/>
                <a:cs typeface="Courier New"/>
              </a:rPr>
              <a:t>DBConnectionPool</a:t>
            </a:r>
            <a:r>
              <a:rPr lang="en-US" sz="2000" dirty="0">
                <a:solidFill>
                  <a:srgbClr val="F2D908"/>
                </a:solidFill>
                <a:latin typeface="Courier New"/>
                <a:cs typeface="Courier New"/>
              </a:rPr>
              <a:t> instance = null; 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</a:t>
            </a:r>
            <a:r>
              <a:rPr lang="en-US" sz="2000" dirty="0" err="1">
                <a:latin typeface="Courier New"/>
                <a:cs typeface="Courier New"/>
              </a:rPr>
              <a:t>DBConnectionPool</a:t>
            </a:r>
            <a:r>
              <a:rPr lang="en-US" sz="2000" dirty="0">
                <a:latin typeface="Courier New"/>
                <a:cs typeface="Courier New"/>
              </a:rPr>
              <a:t>()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//Create connections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Connection </a:t>
            </a:r>
            <a:r>
              <a:rPr lang="en-US" sz="2000" dirty="0" err="1">
                <a:latin typeface="Courier New"/>
                <a:cs typeface="Courier New"/>
              </a:rPr>
              <a:t>getConnection</a:t>
            </a:r>
            <a:r>
              <a:rPr lang="en-US" sz="2000" dirty="0">
                <a:latin typeface="Courier New"/>
                <a:cs typeface="Courier New"/>
              </a:rPr>
              <a:t>() {…}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8" name="Cloud Callout 7"/>
          <p:cNvSpPr/>
          <p:nvPr/>
        </p:nvSpPr>
        <p:spPr>
          <a:xfrm>
            <a:off x="5117195" y="3391356"/>
            <a:ext cx="3631741" cy="2396208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1: Create a static property referring to an instance of the class and set it to null</a:t>
            </a:r>
          </a:p>
        </p:txBody>
      </p:sp>
    </p:spTree>
    <p:extLst>
      <p:ext uri="{BB962C8B-B14F-4D97-AF65-F5344CB8AC3E}">
        <p14:creationId xmlns:p14="http://schemas.microsoft.com/office/powerpoint/2010/main" val="3461510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Singleton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008241"/>
            <a:ext cx="8217338" cy="5669716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DBConnectionPool</a:t>
            </a:r>
            <a:r>
              <a:rPr lang="en-US" sz="2000" dirty="0">
                <a:latin typeface="Courier New"/>
                <a:cs typeface="Courier New"/>
              </a:rPr>
              <a:t>()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</a:t>
            </a:r>
            <a:r>
              <a:rPr lang="en-US" sz="2000" dirty="0">
                <a:solidFill>
                  <a:schemeClr val="accent2"/>
                </a:solidFill>
                <a:latin typeface="Courier New"/>
                <a:cs typeface="Courier New"/>
              </a:rPr>
              <a:t>private static </a:t>
            </a:r>
            <a:r>
              <a:rPr lang="en-US" sz="2000" dirty="0" err="1">
                <a:solidFill>
                  <a:schemeClr val="accent2"/>
                </a:solidFill>
                <a:latin typeface="Courier New"/>
                <a:cs typeface="Courier New"/>
              </a:rPr>
              <a:t>DBConnectionPool</a:t>
            </a:r>
            <a:r>
              <a:rPr lang="en-US" sz="2000" dirty="0">
                <a:solidFill>
                  <a:schemeClr val="accent2"/>
                </a:solidFill>
                <a:latin typeface="Courier New"/>
                <a:cs typeface="Courier New"/>
              </a:rPr>
              <a:t> instance = null; 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</a:t>
            </a:r>
            <a:r>
              <a:rPr lang="en-US" sz="2000" dirty="0">
                <a:solidFill>
                  <a:srgbClr val="F2D908"/>
                </a:solidFill>
                <a:latin typeface="Courier New"/>
                <a:cs typeface="Courier New"/>
              </a:rPr>
              <a:t>private </a:t>
            </a:r>
            <a:r>
              <a:rPr lang="en-US" sz="2000" dirty="0" err="1">
                <a:latin typeface="Courier New"/>
                <a:cs typeface="Courier New"/>
              </a:rPr>
              <a:t>DBConnectionPool</a:t>
            </a:r>
            <a:r>
              <a:rPr lang="en-US" sz="2000" dirty="0">
                <a:latin typeface="Courier New"/>
                <a:cs typeface="Courier New"/>
              </a:rPr>
              <a:t>()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Connection </a:t>
            </a:r>
            <a:r>
              <a:rPr lang="en-US" sz="2000" dirty="0" err="1">
                <a:latin typeface="Courier New"/>
                <a:cs typeface="Courier New"/>
              </a:rPr>
              <a:t>getConnection</a:t>
            </a:r>
            <a:r>
              <a:rPr lang="en-US" sz="2000" dirty="0">
                <a:latin typeface="Courier New"/>
                <a:cs typeface="Courier New"/>
              </a:rPr>
              <a:t>() {…}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8" name="Cloud Callout 7"/>
          <p:cNvSpPr/>
          <p:nvPr/>
        </p:nvSpPr>
        <p:spPr>
          <a:xfrm>
            <a:off x="4960075" y="3509202"/>
            <a:ext cx="3631741" cy="2396208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2: Make the constructor private. This prevents creation from outside the class.</a:t>
            </a:r>
          </a:p>
        </p:txBody>
      </p:sp>
    </p:spTree>
    <p:extLst>
      <p:ext uri="{BB962C8B-B14F-4D97-AF65-F5344CB8AC3E}">
        <p14:creationId xmlns:p14="http://schemas.microsoft.com/office/powerpoint/2010/main" val="45680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Singleton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008241"/>
            <a:ext cx="8217338" cy="5669716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DBConnectionPool</a:t>
            </a:r>
            <a:r>
              <a:rPr lang="en-US" sz="2000" dirty="0">
                <a:latin typeface="Courier New"/>
                <a:cs typeface="Courier New"/>
              </a:rPr>
              <a:t>()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</a:t>
            </a:r>
            <a:r>
              <a:rPr lang="en-US" sz="2000" dirty="0">
                <a:solidFill>
                  <a:schemeClr val="accent2"/>
                </a:solidFill>
                <a:latin typeface="Courier New"/>
                <a:cs typeface="Courier New"/>
              </a:rPr>
              <a:t>private static </a:t>
            </a:r>
            <a:r>
              <a:rPr lang="en-US" sz="2000" dirty="0" err="1">
                <a:solidFill>
                  <a:schemeClr val="accent2"/>
                </a:solidFill>
                <a:latin typeface="Courier New"/>
                <a:cs typeface="Courier New"/>
              </a:rPr>
              <a:t>DBConnectionPool</a:t>
            </a:r>
            <a:r>
              <a:rPr lang="en-US" sz="2000" dirty="0">
                <a:solidFill>
                  <a:schemeClr val="accent2"/>
                </a:solidFill>
                <a:latin typeface="Courier New"/>
                <a:cs typeface="Courier New"/>
              </a:rPr>
              <a:t> instance = null; </a:t>
            </a:r>
          </a:p>
          <a:p>
            <a:pPr marL="0" indent="0">
              <a:buFontTx/>
              <a:buNone/>
            </a:pP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lang="en-US" sz="2000" dirty="0">
                <a:solidFill>
                  <a:srgbClr val="F2D908"/>
                </a:solidFill>
                <a:latin typeface="Courier New"/>
                <a:cs typeface="Courier New"/>
              </a:rPr>
              <a:t> public static </a:t>
            </a:r>
            <a:r>
              <a:rPr lang="en-US" sz="2000" dirty="0" err="1">
                <a:solidFill>
                  <a:srgbClr val="F2D908"/>
                </a:solidFill>
                <a:latin typeface="Courier New"/>
                <a:cs typeface="Courier New"/>
              </a:rPr>
              <a:t>DBConnectionPool</a:t>
            </a:r>
            <a:r>
              <a:rPr lang="en-US" sz="2000" dirty="0">
                <a:solidFill>
                  <a:srgbClr val="F2D908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solidFill>
                  <a:srgbClr val="F2D908"/>
                </a:solidFill>
                <a:latin typeface="Courier New"/>
                <a:cs typeface="Courier New"/>
              </a:rPr>
              <a:t>getInstance</a:t>
            </a:r>
            <a:r>
              <a:rPr lang="en-US" sz="2000" dirty="0">
                <a:solidFill>
                  <a:srgbClr val="F2D908"/>
                </a:solidFill>
                <a:latin typeface="Courier New"/>
                <a:cs typeface="Courier New"/>
              </a:rPr>
              <a:t>() {</a:t>
            </a:r>
          </a:p>
          <a:p>
            <a:pPr marL="0" indent="0">
              <a:buFontTx/>
              <a:buNone/>
            </a:pPr>
            <a:r>
              <a:rPr lang="en-US" sz="2000" dirty="0">
                <a:solidFill>
                  <a:srgbClr val="F2D908"/>
                </a:solidFill>
                <a:latin typeface="Courier New"/>
                <a:cs typeface="Courier New"/>
              </a:rPr>
              <a:t>    if (instance == null) </a:t>
            </a:r>
          </a:p>
          <a:p>
            <a:pPr marL="0" indent="0">
              <a:buFontTx/>
              <a:buNone/>
            </a:pPr>
            <a:r>
              <a:rPr lang="en-US" sz="2000" dirty="0">
                <a:solidFill>
                  <a:srgbClr val="F2D908"/>
                </a:solidFill>
                <a:latin typeface="Courier New"/>
                <a:cs typeface="Courier New"/>
              </a:rPr>
              <a:t>        instance = new </a:t>
            </a:r>
            <a:r>
              <a:rPr lang="en-US" sz="2000" dirty="0" err="1">
                <a:solidFill>
                  <a:srgbClr val="F2D908"/>
                </a:solidFill>
                <a:latin typeface="Courier New"/>
                <a:cs typeface="Courier New"/>
              </a:rPr>
              <a:t>DBConnectionPool</a:t>
            </a:r>
            <a:r>
              <a:rPr lang="en-US" sz="2000" dirty="0">
                <a:solidFill>
                  <a:srgbClr val="F2D908"/>
                </a:solidFill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endParaRPr lang="en-US" sz="2000" dirty="0">
              <a:solidFill>
                <a:srgbClr val="F2D908"/>
              </a:solidFill>
              <a:latin typeface="Courier New"/>
              <a:cs typeface="Courier New"/>
            </a:endParaRPr>
          </a:p>
          <a:p>
            <a:pPr marL="0" indent="0">
              <a:buFontTx/>
              <a:buNone/>
            </a:pPr>
            <a:r>
              <a:rPr lang="en-US" sz="2000" dirty="0">
                <a:solidFill>
                  <a:srgbClr val="F2D908"/>
                </a:solidFill>
                <a:latin typeface="Courier New"/>
                <a:cs typeface="Courier New"/>
              </a:rPr>
              <a:t>    return instance;</a:t>
            </a:r>
          </a:p>
          <a:p>
            <a:pPr marL="0" indent="0">
              <a:buFontTx/>
              <a:buNone/>
            </a:pPr>
            <a:r>
              <a:rPr lang="en-US" sz="2000" dirty="0">
                <a:solidFill>
                  <a:srgbClr val="F2D908"/>
                </a:solidFill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</a:t>
            </a:r>
            <a:r>
              <a:rPr lang="en-US" sz="2000" dirty="0">
                <a:solidFill>
                  <a:schemeClr val="accent2"/>
                </a:solidFill>
                <a:latin typeface="Courier New"/>
                <a:cs typeface="Courier New"/>
              </a:rPr>
              <a:t>private </a:t>
            </a:r>
            <a:r>
              <a:rPr lang="en-US" sz="2000" dirty="0" err="1">
                <a:latin typeface="Courier New"/>
                <a:cs typeface="Courier New"/>
              </a:rPr>
              <a:t>DBConnectionPool</a:t>
            </a:r>
            <a:r>
              <a:rPr lang="en-US" sz="2000" dirty="0">
                <a:latin typeface="Courier New"/>
                <a:cs typeface="Courier New"/>
              </a:rPr>
              <a:t>()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Connection </a:t>
            </a:r>
            <a:r>
              <a:rPr lang="en-US" sz="2000" dirty="0" err="1">
                <a:latin typeface="Courier New"/>
                <a:cs typeface="Courier New"/>
              </a:rPr>
              <a:t>getConnection</a:t>
            </a:r>
            <a:r>
              <a:rPr lang="en-US" sz="2000" dirty="0">
                <a:latin typeface="Courier New"/>
                <a:cs typeface="Courier New"/>
              </a:rPr>
              <a:t>() {…}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8" name="Cloud Callout 7"/>
          <p:cNvSpPr/>
          <p:nvPr/>
        </p:nvSpPr>
        <p:spPr>
          <a:xfrm>
            <a:off x="5274314" y="3771083"/>
            <a:ext cx="3631741" cy="2396208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3: Create a static  </a:t>
            </a:r>
            <a:r>
              <a:rPr lang="en-US" dirty="0" err="1"/>
              <a:t>getInstance</a:t>
            </a:r>
            <a:r>
              <a:rPr lang="en-US" dirty="0"/>
              <a:t>() method to provide access.</a:t>
            </a:r>
          </a:p>
        </p:txBody>
      </p:sp>
    </p:spTree>
    <p:extLst>
      <p:ext uri="{BB962C8B-B14F-4D97-AF65-F5344CB8AC3E}">
        <p14:creationId xmlns:p14="http://schemas.microsoft.com/office/powerpoint/2010/main" val="3803549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861381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462" y="1178463"/>
            <a:ext cx="7581901" cy="5172143"/>
          </a:xfrm>
        </p:spPr>
        <p:txBody>
          <a:bodyPr>
            <a:normAutofit/>
          </a:bodyPr>
          <a:lstStyle/>
          <a:p>
            <a:r>
              <a:rPr lang="en-US" dirty="0"/>
              <a:t>Designing object-oriented software is difficult and you will not get it right the first time round</a:t>
            </a:r>
          </a:p>
          <a:p>
            <a:r>
              <a:rPr lang="en-US" dirty="0"/>
              <a:t>Typical decisions:</a:t>
            </a:r>
          </a:p>
          <a:p>
            <a:pPr lvl="1"/>
            <a:r>
              <a:rPr lang="en-US" dirty="0"/>
              <a:t>Identifying real-world objects</a:t>
            </a:r>
          </a:p>
          <a:p>
            <a:pPr lvl="1"/>
            <a:r>
              <a:rPr lang="en-US" dirty="0"/>
              <a:t>Factoring them into classes</a:t>
            </a:r>
          </a:p>
          <a:p>
            <a:pPr lvl="1"/>
            <a:r>
              <a:rPr lang="en-US" dirty="0"/>
              <a:t>Granularity issues</a:t>
            </a:r>
          </a:p>
          <a:p>
            <a:pPr lvl="1"/>
            <a:r>
              <a:rPr lang="en-US" dirty="0"/>
              <a:t>Interfaces and Hierarchies</a:t>
            </a:r>
          </a:p>
          <a:p>
            <a:r>
              <a:rPr lang="en-US" dirty="0"/>
              <a:t>Experience is an important factor in design</a:t>
            </a:r>
          </a:p>
          <a:p>
            <a:r>
              <a:rPr lang="en-US" dirty="0"/>
              <a:t>We can reuse experience</a:t>
            </a:r>
          </a:p>
        </p:txBody>
      </p:sp>
    </p:spTree>
    <p:extLst>
      <p:ext uri="{BB962C8B-B14F-4D97-AF65-F5344CB8AC3E}">
        <p14:creationId xmlns:p14="http://schemas.microsoft.com/office/powerpoint/2010/main" val="24938057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Singleton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44927" y="2370021"/>
            <a:ext cx="7096543" cy="3077097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MyApplication</a:t>
            </a:r>
            <a:r>
              <a:rPr lang="en-US" sz="2000" dirty="0">
                <a:latin typeface="Courier New"/>
                <a:cs typeface="Courier New"/>
              </a:rPr>
              <a:t>()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static void main(String[] </a:t>
            </a:r>
            <a:r>
              <a:rPr lang="en-US" sz="2000" dirty="0" err="1">
                <a:latin typeface="Courier New"/>
                <a:cs typeface="Courier New"/>
              </a:rPr>
              <a:t>args</a:t>
            </a:r>
            <a:r>
              <a:rPr lang="en-US" sz="2000" dirty="0">
                <a:latin typeface="Courier New"/>
                <a:cs typeface="Courier New"/>
              </a:rPr>
              <a:t>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DBConnectionPool</a:t>
            </a:r>
            <a:r>
              <a:rPr lang="en-US" sz="2000" dirty="0">
                <a:latin typeface="Courier New"/>
                <a:cs typeface="Courier New"/>
              </a:rPr>
              <a:t> pool;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pool = </a:t>
            </a:r>
            <a:r>
              <a:rPr lang="en-US" sz="2000" dirty="0" err="1">
                <a:latin typeface="Courier New"/>
                <a:cs typeface="Courier New"/>
              </a:rPr>
              <a:t>DBConnectionPool.getInstance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86740" y="1466532"/>
            <a:ext cx="6965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To use your newly created singleton class:</a:t>
            </a:r>
          </a:p>
        </p:txBody>
      </p:sp>
    </p:spTree>
    <p:extLst>
      <p:ext uri="{BB962C8B-B14F-4D97-AF65-F5344CB8AC3E}">
        <p14:creationId xmlns:p14="http://schemas.microsoft.com/office/powerpoint/2010/main" val="1971525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Singleton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/>
          <a:lstStyle/>
          <a:p>
            <a:r>
              <a:rPr lang="en-US" dirty="0"/>
              <a:t>Consequences: 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Controlled access to a sole instance</a:t>
            </a:r>
            <a:r>
              <a:rPr lang="en-US" b="0" dirty="0">
                <a:solidFill>
                  <a:schemeClr val="accent1"/>
                </a:solidFill>
              </a:rPr>
              <a:t>:</a:t>
            </a:r>
            <a:r>
              <a:rPr lang="en-US" b="0" dirty="0"/>
              <a:t> The Singleton class can have strict control on how and when a client can access the instance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Reduced name space:</a:t>
            </a:r>
            <a:r>
              <a:rPr lang="en-US" b="0" dirty="0">
                <a:solidFill>
                  <a:schemeClr val="accent1"/>
                </a:solidFill>
              </a:rPr>
              <a:t> </a:t>
            </a:r>
            <a:r>
              <a:rPr lang="en-US" b="0" dirty="0"/>
              <a:t>The alternative to using singletons is the use of global variables.  This would pollute the name space.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Permits refinement of operations:</a:t>
            </a:r>
            <a:r>
              <a:rPr lang="en-US" b="0" dirty="0">
                <a:solidFill>
                  <a:schemeClr val="accent1"/>
                </a:solidFill>
              </a:rPr>
              <a:t> </a:t>
            </a:r>
            <a:r>
              <a:rPr lang="en-US" b="0" dirty="0"/>
              <a:t>The Singleton class can be </a:t>
            </a:r>
            <a:r>
              <a:rPr lang="en-US" b="0" dirty="0" err="1"/>
              <a:t>subclassed</a:t>
            </a:r>
            <a:r>
              <a:rPr lang="en-US" b="0" dirty="0"/>
              <a:t>.  This means you can refine its </a:t>
            </a:r>
            <a:r>
              <a:rPr lang="en-US" b="0" dirty="0" err="1"/>
              <a:t>behaviour</a:t>
            </a:r>
            <a:r>
              <a:rPr lang="en-US" b="0" dirty="0"/>
              <a:t> as required in different circumstances.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106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277799"/>
            <a:ext cx="7581901" cy="874476"/>
          </a:xfrm>
        </p:spPr>
        <p:txBody>
          <a:bodyPr/>
          <a:lstStyle/>
          <a:p>
            <a:r>
              <a:rPr lang="en-US" dirty="0"/>
              <a:t>I have a problem…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6369" y="1623660"/>
            <a:ext cx="7581901" cy="5001921"/>
          </a:xfrm>
        </p:spPr>
        <p:txBody>
          <a:bodyPr/>
          <a:lstStyle/>
          <a:p>
            <a:r>
              <a:rPr lang="en-US" dirty="0"/>
              <a:t>I am creating a content management system for news portals</a:t>
            </a:r>
          </a:p>
          <a:p>
            <a:r>
              <a:rPr lang="en-US" dirty="0"/>
              <a:t>Each news portal page is made up of a number of components or sections</a:t>
            </a:r>
          </a:p>
          <a:p>
            <a:r>
              <a:rPr lang="en-US" dirty="0"/>
              <a:t>Sections can be enabled/disabled/configured by editors</a:t>
            </a:r>
          </a:p>
          <a:p>
            <a:r>
              <a:rPr lang="en-US" dirty="0"/>
              <a:t>My code for rendering the HTML for such a page is turning out to be very cumbersome and unmaintainable</a:t>
            </a:r>
          </a:p>
        </p:txBody>
      </p:sp>
    </p:spTree>
    <p:extLst>
      <p:ext uri="{BB962C8B-B14F-4D97-AF65-F5344CB8AC3E}">
        <p14:creationId xmlns:p14="http://schemas.microsoft.com/office/powerpoint/2010/main" val="4068133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00"/>
            <a:ext cx="9144000" cy="634255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676036"/>
            <a:ext cx="5774124" cy="212123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Top Story</a:t>
            </a:r>
          </a:p>
        </p:txBody>
      </p:sp>
      <p:sp>
        <p:nvSpPr>
          <p:cNvPr id="7" name="Rectangle 6"/>
          <p:cNvSpPr/>
          <p:nvPr/>
        </p:nvSpPr>
        <p:spPr>
          <a:xfrm>
            <a:off x="5905057" y="1527273"/>
            <a:ext cx="3238943" cy="1628389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Multimedia Content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3744894"/>
            <a:ext cx="5905057" cy="1165369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Second-Level Story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4735312"/>
            <a:ext cx="5905057" cy="1165369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Second-Level Story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5905056" y="3162209"/>
            <a:ext cx="3238943" cy="3434343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Features and Analysis Content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254001"/>
            <a:ext cx="9143999" cy="114706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Navigation</a:t>
            </a:r>
          </a:p>
        </p:txBody>
      </p:sp>
    </p:spTree>
    <p:extLst>
      <p:ext uri="{BB962C8B-B14F-4D97-AF65-F5344CB8AC3E}">
        <p14:creationId xmlns:p14="http://schemas.microsoft.com/office/powerpoint/2010/main" val="3291254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Builder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/>
          <a:lstStyle/>
          <a:p>
            <a:r>
              <a:rPr lang="en-US" dirty="0"/>
              <a:t>Intent: </a:t>
            </a:r>
          </a:p>
          <a:p>
            <a:pPr lvl="1"/>
            <a:r>
              <a:rPr lang="en-US" b="0" dirty="0"/>
              <a:t>Separate the construction of a complex object</a:t>
            </a:r>
            <a:r>
              <a:rPr lang="en-US" b="0"/>
              <a:t>/product from </a:t>
            </a:r>
            <a:r>
              <a:rPr lang="en-US" b="0" dirty="0"/>
              <a:t>its representation so that the same construction process can create different representations.</a:t>
            </a:r>
          </a:p>
          <a:p>
            <a:r>
              <a:rPr lang="en-US" dirty="0"/>
              <a:t>Problem: </a:t>
            </a:r>
          </a:p>
          <a:p>
            <a:pPr lvl="1"/>
            <a:r>
              <a:rPr lang="en-US" b="0" dirty="0"/>
              <a:t>You have to create a complex object</a:t>
            </a:r>
          </a:p>
          <a:p>
            <a:pPr lvl="1"/>
            <a:r>
              <a:rPr lang="en-US" b="0" dirty="0"/>
              <a:t>The object can take different forms depending on context</a:t>
            </a:r>
          </a:p>
          <a:p>
            <a:pPr lvl="1"/>
            <a:endParaRPr lang="en-US" b="0" dirty="0"/>
          </a:p>
          <a:p>
            <a:r>
              <a:rPr lang="en-US" dirty="0"/>
              <a:t>Applicability</a:t>
            </a:r>
          </a:p>
          <a:p>
            <a:pPr lvl="1"/>
            <a:r>
              <a:rPr lang="en-US" b="0" dirty="0"/>
              <a:t>When the algorithm for creating the object should be independent of the object or its parts</a:t>
            </a:r>
          </a:p>
          <a:p>
            <a:pPr lvl="1"/>
            <a:r>
              <a:rPr lang="en-US" b="0" dirty="0"/>
              <a:t>When the construction process must allow different representations for the object that’s constructed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0950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Builder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>
            <a:normAutofit/>
          </a:bodyPr>
          <a:lstStyle/>
          <a:p>
            <a:r>
              <a:rPr lang="en-US" dirty="0"/>
              <a:t>Structure: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03225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19" y="1831648"/>
            <a:ext cx="8482952" cy="298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95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Builder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051" y="1021335"/>
            <a:ext cx="8327308" cy="5551870"/>
          </a:xfrm>
        </p:spPr>
        <p:txBody>
          <a:bodyPr>
            <a:normAutofit/>
          </a:bodyPr>
          <a:lstStyle/>
          <a:p>
            <a:r>
              <a:rPr lang="en-US" dirty="0"/>
              <a:t>Participants: </a:t>
            </a:r>
          </a:p>
          <a:p>
            <a:pPr lvl="1"/>
            <a:r>
              <a:rPr lang="en-US" dirty="0"/>
              <a:t>Builder</a:t>
            </a:r>
          </a:p>
          <a:p>
            <a:pPr lvl="2"/>
            <a:r>
              <a:rPr lang="en-US" b="0" dirty="0"/>
              <a:t>Specifies and abstract interface for creating parts of a product</a:t>
            </a:r>
          </a:p>
          <a:p>
            <a:pPr lvl="1"/>
            <a:r>
              <a:rPr lang="en-US" dirty="0" err="1"/>
              <a:t>ConcreteBuilder</a:t>
            </a:r>
            <a:endParaRPr lang="en-US" b="0" dirty="0"/>
          </a:p>
          <a:p>
            <a:pPr lvl="2"/>
            <a:r>
              <a:rPr lang="en-US" b="0" dirty="0"/>
              <a:t>Constructs and assembles parts of the product by implementing the builder interface</a:t>
            </a:r>
          </a:p>
          <a:p>
            <a:pPr lvl="2"/>
            <a:r>
              <a:rPr lang="en-US" b="0" dirty="0"/>
              <a:t>Provides an interface for retrieving the product</a:t>
            </a:r>
          </a:p>
          <a:p>
            <a:pPr lvl="1"/>
            <a:r>
              <a:rPr lang="en-US" b="0" dirty="0"/>
              <a:t>Director</a:t>
            </a:r>
          </a:p>
          <a:p>
            <a:pPr lvl="2"/>
            <a:r>
              <a:rPr lang="en-US" b="0" dirty="0"/>
              <a:t>Orchestrates the building of the product by using the Builder interface</a:t>
            </a:r>
          </a:p>
          <a:p>
            <a:pPr lvl="1"/>
            <a:r>
              <a:rPr lang="en-US" b="0" dirty="0"/>
              <a:t>Product</a:t>
            </a:r>
          </a:p>
          <a:p>
            <a:pPr lvl="2"/>
            <a:r>
              <a:rPr lang="en-US" b="0" dirty="0"/>
              <a:t>The complex object under construction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4492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Builder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>
            <a:normAutofit/>
          </a:bodyPr>
          <a:lstStyle/>
          <a:p>
            <a:r>
              <a:rPr lang="en-US" dirty="0"/>
              <a:t>Collaborations: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03225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393" y="1526901"/>
            <a:ext cx="7567900" cy="522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122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Builder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008241"/>
            <a:ext cx="8217338" cy="5669716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 fontScale="70000" lnSpcReduction="20000"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String </a:t>
            </a:r>
            <a:r>
              <a:rPr lang="en-US" sz="2000" dirty="0" err="1">
                <a:latin typeface="Courier New"/>
                <a:cs typeface="Courier New"/>
              </a:rPr>
              <a:t>buildWebPage</a:t>
            </a:r>
            <a:r>
              <a:rPr lang="en-US" sz="2000" dirty="0">
                <a:latin typeface="Courier New"/>
                <a:cs typeface="Courier New"/>
              </a:rPr>
              <a:t>()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</a:t>
            </a:r>
            <a:r>
              <a:rPr lang="en-US" sz="2000" dirty="0" err="1">
                <a:latin typeface="Courier New"/>
                <a:cs typeface="Courier New"/>
              </a:rPr>
              <a:t>StringBuffer</a:t>
            </a: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sb</a:t>
            </a:r>
            <a:r>
              <a:rPr lang="en-US" sz="2000" dirty="0">
                <a:latin typeface="Courier New"/>
                <a:cs typeface="Courier New"/>
              </a:rPr>
              <a:t> = new </a:t>
            </a:r>
            <a:r>
              <a:rPr lang="en-US" sz="2000" dirty="0" err="1">
                <a:latin typeface="Courier New"/>
                <a:cs typeface="Courier New"/>
              </a:rPr>
              <a:t>StringBuffer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//Build Header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</a:t>
            </a:r>
            <a:r>
              <a:rPr lang="en-US" sz="2000" dirty="0" err="1">
                <a:latin typeface="Courier New"/>
                <a:cs typeface="Courier New"/>
              </a:rPr>
              <a:t>sb.append</a:t>
            </a:r>
            <a:r>
              <a:rPr lang="en-US" sz="2000" dirty="0">
                <a:latin typeface="Courier New"/>
                <a:cs typeface="Courier New"/>
              </a:rPr>
              <a:t>(“</a:t>
            </a:r>
            <a:r>
              <a:rPr lang="en-US" sz="2000" dirty="0"/>
              <a:t>&lt;html </a:t>
            </a:r>
            <a:r>
              <a:rPr lang="en-US" sz="2000" dirty="0" err="1"/>
              <a:t>xmlns</a:t>
            </a:r>
            <a:r>
              <a:rPr lang="en-US" sz="2000" dirty="0"/>
              <a:t>="http://www.w3.org/1999/</a:t>
            </a:r>
            <a:r>
              <a:rPr lang="en-US" sz="2000" dirty="0" err="1"/>
              <a:t>xhtml</a:t>
            </a:r>
            <a:r>
              <a:rPr lang="en-US" sz="2000" dirty="0"/>
              <a:t>\" </a:t>
            </a:r>
            <a:r>
              <a:rPr lang="en-US" sz="2000" dirty="0" err="1"/>
              <a:t>xmlns:og</a:t>
            </a:r>
            <a:r>
              <a:rPr lang="en-US" sz="2000" dirty="0"/>
              <a:t>=\"http://</a:t>
            </a:r>
            <a:r>
              <a:rPr lang="en-US" sz="2000" dirty="0" err="1"/>
              <a:t>opengraphprotocol.org</a:t>
            </a:r>
            <a:r>
              <a:rPr lang="en-US" sz="2000" dirty="0"/>
              <a:t>/schema/\" </a:t>
            </a:r>
            <a:r>
              <a:rPr lang="en-US" sz="2000" dirty="0" err="1"/>
              <a:t>xml:lang</a:t>
            </a:r>
            <a:r>
              <a:rPr lang="en-US" sz="2000" dirty="0"/>
              <a:t>=\"en-GB\”&gt;”);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</a:t>
            </a:r>
            <a:r>
              <a:rPr lang="en-US" sz="2000" dirty="0" err="1">
                <a:latin typeface="Courier New"/>
                <a:cs typeface="Courier New"/>
              </a:rPr>
              <a:t>sb.append</a:t>
            </a:r>
            <a:r>
              <a:rPr lang="en-US" sz="2000" dirty="0">
                <a:latin typeface="Courier New"/>
                <a:cs typeface="Courier New"/>
              </a:rPr>
              <a:t>(“</a:t>
            </a:r>
            <a:r>
              <a:rPr lang="en-US" sz="2000" dirty="0"/>
              <a:t>&lt;head profile="http://</a:t>
            </a:r>
            <a:r>
              <a:rPr lang="en-US" sz="2000" dirty="0" err="1"/>
              <a:t>dublincore.org</a:t>
            </a:r>
            <a:r>
              <a:rPr lang="en-US" sz="2000" dirty="0"/>
              <a:t>/documents/</a:t>
            </a:r>
            <a:r>
              <a:rPr lang="en-US" sz="2000" dirty="0" err="1"/>
              <a:t>dcq</a:t>
            </a:r>
            <a:r>
              <a:rPr lang="en-US" sz="2000" dirty="0"/>
              <a:t>-html/"&gt; &lt;meta http-</a:t>
            </a:r>
            <a:r>
              <a:rPr lang="en-US" sz="2000" dirty="0" err="1"/>
              <a:t>equiv</a:t>
            </a:r>
            <a:r>
              <a:rPr lang="en-US" sz="2000" dirty="0"/>
              <a:t>="X-UA-Compatible" content="IE=8" /&gt; &lt;meta http-</a:t>
            </a:r>
            <a:r>
              <a:rPr lang="en-US" sz="2000" dirty="0" err="1"/>
              <a:t>equiv</a:t>
            </a:r>
            <a:r>
              <a:rPr lang="en-US" sz="2000" dirty="0"/>
              <a:t>="Content-Type" content="text/html; charset=utf-8" /&gt; &lt;title&gt;BBC News - Europe&lt;/title&gt; &lt;meta name="Description" content="Get the latest European news from BBC News in Europe: headlines, features and analysis from BBC correspondents across the European Union, EU, and the rest of Europe."/&gt; &lt;meta name="</a:t>
            </a:r>
            <a:r>
              <a:rPr lang="en-US" sz="2000" dirty="0" err="1"/>
              <a:t>OriginalPublicationDate</a:t>
            </a:r>
            <a:r>
              <a:rPr lang="en-US" sz="2000" dirty="0"/>
              <a:t>" content="2012/11/25 16:13:24"/&gt; &lt;meta name="UKFS_URL" content="/news/world/</a:t>
            </a:r>
            <a:r>
              <a:rPr lang="en-US" sz="2000" dirty="0" err="1"/>
              <a:t>europe</a:t>
            </a:r>
            <a:r>
              <a:rPr lang="en-US" sz="2000" dirty="0"/>
              <a:t>/"/&gt; &lt;meta name="Headline" content="INDEX "/&gt; &lt;meta name="IFS_URL" content="/news/world/</a:t>
            </a:r>
            <a:r>
              <a:rPr lang="en-US" sz="2000" dirty="0" err="1"/>
              <a:t>europe</a:t>
            </a:r>
            <a:r>
              <a:rPr lang="en-US" sz="2000" dirty="0"/>
              <a:t>/"/&gt; &lt;meta name="Section" content="Europe"/&gt; &lt;meta name="</a:t>
            </a:r>
            <a:r>
              <a:rPr lang="en-US" sz="2000" dirty="0" err="1"/>
              <a:t>contentFlavor</a:t>
            </a:r>
            <a:r>
              <a:rPr lang="en-US" sz="2000" dirty="0"/>
              <a:t>" content="INDEX"/&gt; &lt;meta name="CPS_ID" content="10059386" /&gt; &lt;meta name="CPS_SITE_NAME" content="BBC News" /&gt; &lt;meta name="CPS_SECTION_PATH" content="World/Europe" /&gt; &lt;meta name="CPS_ASSET_TYPE" content="IDX" /&gt; &lt;meta name="CPS_PLATFORM" content="</a:t>
            </a:r>
            <a:r>
              <a:rPr lang="en-US" sz="2000" dirty="0" err="1"/>
              <a:t>HighWeb</a:t>
            </a:r>
            <a:r>
              <a:rPr lang="en-US" sz="2000" dirty="0"/>
              <a:t>" /&gt; &lt;meta name="CPS_AUDIENCE" content="Domestic" /&gt;</a:t>
            </a:r>
            <a:r>
              <a:rPr lang="en-US" sz="2000" dirty="0">
                <a:latin typeface="Courier New"/>
                <a:cs typeface="Courier New"/>
              </a:rPr>
              <a:t>”);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….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return </a:t>
            </a:r>
            <a:r>
              <a:rPr lang="en-US" sz="2000" dirty="0" err="1">
                <a:latin typeface="Courier New"/>
                <a:cs typeface="Courier New"/>
              </a:rPr>
              <a:t>sb.toString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171607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Builder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79462" y="1885543"/>
            <a:ext cx="4294587" cy="1924822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Page{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String </a:t>
            </a:r>
            <a:r>
              <a:rPr lang="en-US" sz="2000" dirty="0" err="1">
                <a:latin typeface="Courier New"/>
                <a:cs typeface="Courier New"/>
              </a:rPr>
              <a:t>getHTML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75769" y="416390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Cloud Callout 4"/>
          <p:cNvSpPr/>
          <p:nvPr/>
        </p:nvSpPr>
        <p:spPr>
          <a:xfrm>
            <a:off x="5512259" y="1414157"/>
            <a:ext cx="3631741" cy="2396208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1: Create Product representation.</a:t>
            </a:r>
          </a:p>
        </p:txBody>
      </p:sp>
    </p:spTree>
    <p:extLst>
      <p:ext uri="{BB962C8B-B14F-4D97-AF65-F5344CB8AC3E}">
        <p14:creationId xmlns:p14="http://schemas.microsoft.com/office/powerpoint/2010/main" val="295335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861381"/>
          </a:xfrm>
        </p:spPr>
        <p:txBody>
          <a:bodyPr/>
          <a:lstStyle/>
          <a:p>
            <a:r>
              <a:rPr lang="en-US" dirty="0"/>
              <a:t>An analogy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462" y="1178463"/>
            <a:ext cx="7581901" cy="5172143"/>
          </a:xfrm>
        </p:spPr>
        <p:txBody>
          <a:bodyPr>
            <a:normAutofit/>
          </a:bodyPr>
          <a:lstStyle/>
          <a:p>
            <a:r>
              <a:rPr lang="en-US" dirty="0"/>
              <a:t>Writing a play or novel is daunting in nature</a:t>
            </a:r>
          </a:p>
          <a:p>
            <a:r>
              <a:rPr lang="en-US" dirty="0"/>
              <a:t>However, novelists and playwrights rarely design a plot from scratch</a:t>
            </a:r>
          </a:p>
          <a:p>
            <a:r>
              <a:rPr lang="en-US" dirty="0"/>
              <a:t>Instead, they use templates/patterns:</a:t>
            </a:r>
          </a:p>
          <a:p>
            <a:pPr lvl="1"/>
            <a:r>
              <a:rPr lang="en-US" dirty="0"/>
              <a:t>“Tragically flawed hero”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“The Romantic Novel” </a:t>
            </a:r>
          </a:p>
          <a:p>
            <a:pPr lvl="2"/>
            <a:r>
              <a:rPr lang="en-US" dirty="0"/>
              <a:t>Boy meets girl, they fall in love, boy messes things up, boy looses girl, romantic gesture, boy and girl get back together</a:t>
            </a:r>
          </a:p>
          <a:p>
            <a:r>
              <a:rPr lang="en-US" dirty="0"/>
              <a:t>Similar approaches can be used in OO design</a:t>
            </a:r>
          </a:p>
        </p:txBody>
      </p:sp>
    </p:spTree>
    <p:extLst>
      <p:ext uri="{BB962C8B-B14F-4D97-AF65-F5344CB8AC3E}">
        <p14:creationId xmlns:p14="http://schemas.microsoft.com/office/powerpoint/2010/main" val="24604638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Builder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008241"/>
            <a:ext cx="8217338" cy="5669716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abstract class </a:t>
            </a:r>
            <a:r>
              <a:rPr lang="en-US" sz="2000" dirty="0" err="1">
                <a:latin typeface="Courier New"/>
                <a:cs typeface="Courier New"/>
              </a:rPr>
              <a:t>PageBuilder</a:t>
            </a:r>
            <a:r>
              <a:rPr lang="en-US" sz="2000" dirty="0">
                <a:latin typeface="Courier New"/>
                <a:cs typeface="Courier New"/>
              </a:rPr>
              <a:t>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abstract Page </a:t>
            </a:r>
            <a:r>
              <a:rPr lang="en-US" sz="2000" dirty="0" err="1">
                <a:latin typeface="Courier New"/>
                <a:cs typeface="Courier New"/>
              </a:rPr>
              <a:t>getPage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abstract void </a:t>
            </a:r>
            <a:r>
              <a:rPr lang="en-US" sz="2000" dirty="0" err="1">
                <a:latin typeface="Courier New"/>
                <a:cs typeface="Courier New"/>
              </a:rPr>
              <a:t>buildHeader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abstract void </a:t>
            </a:r>
            <a:r>
              <a:rPr lang="en-US" sz="2000" dirty="0" err="1">
                <a:latin typeface="Courier New"/>
                <a:cs typeface="Courier New"/>
              </a:rPr>
              <a:t>buildTopStory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abstract void </a:t>
            </a:r>
            <a:r>
              <a:rPr lang="en-US" sz="2000" dirty="0" err="1">
                <a:latin typeface="Courier New"/>
                <a:cs typeface="Courier New"/>
              </a:rPr>
              <a:t>buildMultiMedia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abstract void </a:t>
            </a:r>
            <a:r>
              <a:rPr lang="en-US" sz="2000" dirty="0" err="1">
                <a:latin typeface="Courier New"/>
                <a:cs typeface="Courier New"/>
              </a:rPr>
              <a:t>buildAnalysis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75769" y="416390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Cloud Callout 4"/>
          <p:cNvSpPr/>
          <p:nvPr/>
        </p:nvSpPr>
        <p:spPr>
          <a:xfrm>
            <a:off x="5274314" y="4006775"/>
            <a:ext cx="3631741" cy="2396208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2: Create abstract builder interface.</a:t>
            </a:r>
          </a:p>
        </p:txBody>
      </p:sp>
    </p:spTree>
    <p:extLst>
      <p:ext uri="{BB962C8B-B14F-4D97-AF65-F5344CB8AC3E}">
        <p14:creationId xmlns:p14="http://schemas.microsoft.com/office/powerpoint/2010/main" val="2039702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Builder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008241"/>
            <a:ext cx="8217338" cy="5669716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BBCPageBuilder</a:t>
            </a:r>
            <a:r>
              <a:rPr lang="en-US" sz="2000" dirty="0">
                <a:latin typeface="Courier New"/>
                <a:cs typeface="Courier New"/>
              </a:rPr>
              <a:t> extends </a:t>
            </a:r>
            <a:r>
              <a:rPr lang="en-US" sz="2000" dirty="0" err="1">
                <a:latin typeface="Courier New"/>
                <a:cs typeface="Courier New"/>
              </a:rPr>
              <a:t>PageBuilder</a:t>
            </a:r>
            <a:r>
              <a:rPr lang="en-US" sz="2000" dirty="0">
                <a:latin typeface="Courier New"/>
                <a:cs typeface="Courier New"/>
              </a:rPr>
              <a:t>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Page </a:t>
            </a:r>
            <a:r>
              <a:rPr lang="en-US" sz="2000" dirty="0" err="1">
                <a:latin typeface="Courier New"/>
                <a:cs typeface="Courier New"/>
              </a:rPr>
              <a:t>getPage</a:t>
            </a:r>
            <a:r>
              <a:rPr lang="en-US" sz="2000" dirty="0">
                <a:latin typeface="Courier New"/>
                <a:cs typeface="Courier New"/>
              </a:rPr>
              <a:t>() {…}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void </a:t>
            </a:r>
            <a:r>
              <a:rPr lang="en-US" sz="2000" dirty="0" err="1">
                <a:latin typeface="Courier New"/>
                <a:cs typeface="Courier New"/>
              </a:rPr>
              <a:t>buildHeader</a:t>
            </a:r>
            <a:r>
              <a:rPr lang="en-US" sz="2000" dirty="0">
                <a:latin typeface="Courier New"/>
                <a:cs typeface="Courier New"/>
              </a:rPr>
              <a:t>() {…};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void </a:t>
            </a:r>
            <a:r>
              <a:rPr lang="en-US" sz="2000" dirty="0" err="1">
                <a:latin typeface="Courier New"/>
                <a:cs typeface="Courier New"/>
              </a:rPr>
              <a:t>buildTopStory</a:t>
            </a:r>
            <a:r>
              <a:rPr lang="en-US" sz="2000" dirty="0">
                <a:latin typeface="Courier New"/>
                <a:cs typeface="Courier New"/>
              </a:rPr>
              <a:t>(){…};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CNNPageBuilder</a:t>
            </a:r>
            <a:r>
              <a:rPr lang="en-US" sz="2000" dirty="0">
                <a:latin typeface="Courier New"/>
                <a:cs typeface="Courier New"/>
              </a:rPr>
              <a:t> extends </a:t>
            </a:r>
            <a:r>
              <a:rPr lang="en-US" sz="2000" dirty="0" err="1">
                <a:latin typeface="Courier New"/>
                <a:cs typeface="Courier New"/>
              </a:rPr>
              <a:t>PageBuilder</a:t>
            </a:r>
            <a:r>
              <a:rPr lang="en-US" sz="2000" dirty="0">
                <a:latin typeface="Courier New"/>
                <a:cs typeface="Courier New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public Page </a:t>
            </a:r>
            <a:r>
              <a:rPr lang="en-US" sz="2000" dirty="0" err="1">
                <a:latin typeface="Courier New"/>
                <a:cs typeface="Courier New"/>
              </a:rPr>
              <a:t>getPage</a:t>
            </a:r>
            <a:r>
              <a:rPr lang="en-US" sz="2000" dirty="0">
                <a:latin typeface="Courier New"/>
                <a:cs typeface="Courier New"/>
              </a:rPr>
              <a:t>() {…}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public void </a:t>
            </a:r>
            <a:r>
              <a:rPr lang="en-US" sz="2000" dirty="0" err="1">
                <a:latin typeface="Courier New"/>
                <a:cs typeface="Courier New"/>
              </a:rPr>
              <a:t>buildHeader</a:t>
            </a:r>
            <a:r>
              <a:rPr lang="en-US" sz="2000" dirty="0">
                <a:latin typeface="Courier New"/>
                <a:cs typeface="Courier New"/>
              </a:rPr>
              <a:t>() {…};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public void </a:t>
            </a:r>
            <a:r>
              <a:rPr lang="en-US" sz="2000" dirty="0" err="1">
                <a:latin typeface="Courier New"/>
                <a:cs typeface="Courier New"/>
              </a:rPr>
              <a:t>buildTopStory</a:t>
            </a:r>
            <a:r>
              <a:rPr lang="en-US" sz="2000" dirty="0">
                <a:latin typeface="Courier New"/>
                <a:cs typeface="Courier New"/>
              </a:rPr>
              <a:t>(){…};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…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5769" y="416390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Cloud Callout 4"/>
          <p:cNvSpPr/>
          <p:nvPr/>
        </p:nvSpPr>
        <p:spPr>
          <a:xfrm>
            <a:off x="5512259" y="1257029"/>
            <a:ext cx="3631741" cy="2396208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3: Create concrete builder(s)</a:t>
            </a:r>
          </a:p>
        </p:txBody>
      </p:sp>
    </p:spTree>
    <p:extLst>
      <p:ext uri="{BB962C8B-B14F-4D97-AF65-F5344CB8AC3E}">
        <p14:creationId xmlns:p14="http://schemas.microsoft.com/office/powerpoint/2010/main" val="462269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Builder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008241"/>
            <a:ext cx="8445148" cy="5669716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Director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Director(</a:t>
            </a:r>
            <a:r>
              <a:rPr lang="en-US" sz="2000" dirty="0" err="1">
                <a:latin typeface="Courier New"/>
                <a:cs typeface="Courier New"/>
              </a:rPr>
              <a:t>PageBuilder</a:t>
            </a:r>
            <a:r>
              <a:rPr lang="en-US" sz="2000" dirty="0">
                <a:latin typeface="Courier New"/>
                <a:cs typeface="Courier New"/>
              </a:rPr>
              <a:t> builder) {..}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void construct()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builder.buildHeader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builder.buildTopStory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if (</a:t>
            </a:r>
            <a:r>
              <a:rPr lang="en-US" sz="2000" dirty="0" err="1">
                <a:latin typeface="Courier New"/>
                <a:cs typeface="Courier New"/>
              </a:rPr>
              <a:t>contentAvailable</a:t>
            </a:r>
            <a:r>
              <a:rPr lang="en-US" sz="2000" dirty="0">
                <a:latin typeface="Courier New"/>
                <a:cs typeface="Courier New"/>
              </a:rPr>
              <a:t>()) </a:t>
            </a:r>
            <a:r>
              <a:rPr lang="en-US" sz="2000" dirty="0" err="1">
                <a:latin typeface="Courier New"/>
                <a:cs typeface="Courier New"/>
              </a:rPr>
              <a:t>builder.buildMultiMedia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75769" y="416390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Cloud Callout 4"/>
          <p:cNvSpPr/>
          <p:nvPr/>
        </p:nvSpPr>
        <p:spPr>
          <a:xfrm>
            <a:off x="5806246" y="4536509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4: Construct director</a:t>
            </a:r>
          </a:p>
        </p:txBody>
      </p:sp>
    </p:spTree>
    <p:extLst>
      <p:ext uri="{BB962C8B-B14F-4D97-AF65-F5344CB8AC3E}">
        <p14:creationId xmlns:p14="http://schemas.microsoft.com/office/powerpoint/2010/main" val="201566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Builder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008241"/>
            <a:ext cx="8445148" cy="4386501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CNNClient</a:t>
            </a:r>
            <a:r>
              <a:rPr lang="en-US" sz="2000" dirty="0">
                <a:latin typeface="Courier New"/>
                <a:cs typeface="Courier New"/>
              </a:rPr>
              <a:t>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static void main(String[] </a:t>
            </a:r>
            <a:r>
              <a:rPr lang="en-US" sz="2000" dirty="0" err="1">
                <a:latin typeface="Courier New"/>
                <a:cs typeface="Courier New"/>
              </a:rPr>
              <a:t>args</a:t>
            </a:r>
            <a:r>
              <a:rPr lang="en-US" sz="2000" dirty="0">
                <a:latin typeface="Courier New"/>
                <a:cs typeface="Courier New"/>
              </a:rPr>
              <a:t>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Builder builder = new </a:t>
            </a:r>
            <a:r>
              <a:rPr lang="en-US" sz="2000" dirty="0" err="1">
                <a:latin typeface="Courier New"/>
                <a:cs typeface="Courier New"/>
              </a:rPr>
              <a:t>CNNPageBuilder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Director director = new Director(builder);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director.construct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Page </a:t>
            </a:r>
            <a:r>
              <a:rPr lang="en-US" sz="2000" dirty="0" err="1">
                <a:latin typeface="Courier New"/>
                <a:cs typeface="Courier New"/>
              </a:rPr>
              <a:t>myPage</a:t>
            </a:r>
            <a:r>
              <a:rPr lang="en-US" sz="2000" dirty="0">
                <a:latin typeface="Courier New"/>
                <a:cs typeface="Courier New"/>
              </a:rPr>
              <a:t> = </a:t>
            </a:r>
            <a:r>
              <a:rPr lang="en-US" sz="2000" dirty="0" err="1">
                <a:latin typeface="Courier New"/>
                <a:cs typeface="Courier New"/>
              </a:rPr>
              <a:t>builder.getPage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75769" y="416390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Cloud Callout 4"/>
          <p:cNvSpPr/>
          <p:nvPr/>
        </p:nvSpPr>
        <p:spPr>
          <a:xfrm>
            <a:off x="6185951" y="4477012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5: Build a client</a:t>
            </a:r>
          </a:p>
        </p:txBody>
      </p:sp>
    </p:spTree>
    <p:extLst>
      <p:ext uri="{BB962C8B-B14F-4D97-AF65-F5344CB8AC3E}">
        <p14:creationId xmlns:p14="http://schemas.microsoft.com/office/powerpoint/2010/main" val="2994604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Builder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>
            <a:normAutofit/>
          </a:bodyPr>
          <a:lstStyle/>
          <a:p>
            <a:r>
              <a:rPr lang="en-US" dirty="0"/>
              <a:t>Consequences: 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Lets you vary a product’s internal representation.  </a:t>
            </a:r>
            <a:r>
              <a:rPr lang="en-US" b="0" dirty="0"/>
              <a:t>Since the Builder object provides the Director with an abstract interface, the internal representation of objects may be different depending on the implementation.</a:t>
            </a:r>
          </a:p>
          <a:p>
            <a:pPr lvl="1"/>
            <a:r>
              <a:rPr lang="en-US" dirty="0">
                <a:solidFill>
                  <a:srgbClr val="F2D908"/>
                </a:solidFill>
              </a:rPr>
              <a:t>Isolates code for construction and representation.  </a:t>
            </a:r>
            <a:r>
              <a:rPr lang="en-US" b="0" dirty="0"/>
              <a:t>Clients do not really need to know anything about the classes that define the product’s internal structure.  Such classes do not appear in the Builder’s interface.</a:t>
            </a:r>
          </a:p>
          <a:p>
            <a:pPr lvl="1"/>
            <a:r>
              <a:rPr lang="en-US" dirty="0">
                <a:solidFill>
                  <a:srgbClr val="F2D908"/>
                </a:solidFill>
              </a:rPr>
              <a:t>Gives you finer control over the construction process.</a:t>
            </a:r>
            <a:r>
              <a:rPr lang="en-US" b="0" dirty="0"/>
              <a:t>  Since the builder provides methods for constructing an object step by step, the director has a higher degree of control than that of other creational patterns.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4724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277799"/>
            <a:ext cx="7581901" cy="874476"/>
          </a:xfrm>
        </p:spPr>
        <p:txBody>
          <a:bodyPr/>
          <a:lstStyle/>
          <a:p>
            <a:r>
              <a:rPr lang="en-US" dirty="0"/>
              <a:t>I have a problem…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56" y="1489628"/>
            <a:ext cx="4750272" cy="21112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870" y="1304372"/>
            <a:ext cx="3527326" cy="35273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629" y="3911124"/>
            <a:ext cx="2753738" cy="275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3088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277799"/>
            <a:ext cx="7581901" cy="874476"/>
          </a:xfrm>
        </p:spPr>
        <p:txBody>
          <a:bodyPr/>
          <a:lstStyle/>
          <a:p>
            <a:r>
              <a:rPr lang="en-US" dirty="0"/>
              <a:t>I have a problem…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6369" y="1623660"/>
            <a:ext cx="7581901" cy="5001921"/>
          </a:xfrm>
        </p:spPr>
        <p:txBody>
          <a:bodyPr/>
          <a:lstStyle/>
          <a:p>
            <a:r>
              <a:rPr lang="en-US" dirty="0"/>
              <a:t>I am creating a maze-based game</a:t>
            </a:r>
          </a:p>
          <a:p>
            <a:r>
              <a:rPr lang="en-US" dirty="0"/>
              <a:t>I want to support different types of mazes</a:t>
            </a:r>
          </a:p>
          <a:p>
            <a:r>
              <a:rPr lang="en-US" dirty="0"/>
              <a:t>I want to be able to add new mazes in future</a:t>
            </a:r>
          </a:p>
          <a:p>
            <a:r>
              <a:rPr lang="en-US" dirty="0"/>
              <a:t>How can I do this?</a:t>
            </a:r>
          </a:p>
        </p:txBody>
      </p:sp>
    </p:spTree>
    <p:extLst>
      <p:ext uri="{BB962C8B-B14F-4D97-AF65-F5344CB8AC3E}">
        <p14:creationId xmlns:p14="http://schemas.microsoft.com/office/powerpoint/2010/main" val="2744321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I have a problem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008241"/>
            <a:ext cx="8217338" cy="5669716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void </a:t>
            </a:r>
            <a:r>
              <a:rPr lang="en-US" sz="2000" dirty="0" err="1">
                <a:latin typeface="Courier New"/>
                <a:cs typeface="Courier New"/>
              </a:rPr>
              <a:t>init</a:t>
            </a:r>
            <a:r>
              <a:rPr lang="en-US" sz="2000" dirty="0">
                <a:latin typeface="Courier New"/>
                <a:cs typeface="Courier New"/>
              </a:rPr>
              <a:t>(String </a:t>
            </a:r>
            <a:r>
              <a:rPr lang="en-US" sz="2000" dirty="0" err="1">
                <a:latin typeface="Courier New"/>
                <a:cs typeface="Courier New"/>
              </a:rPr>
              <a:t>mazeType</a:t>
            </a:r>
            <a:r>
              <a:rPr lang="en-US" sz="2000" dirty="0">
                <a:latin typeface="Courier New"/>
                <a:cs typeface="Courier New"/>
              </a:rPr>
              <a:t>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if (</a:t>
            </a:r>
            <a:r>
              <a:rPr lang="en-US" sz="2000" dirty="0" err="1">
                <a:latin typeface="Courier New"/>
                <a:cs typeface="Courier New"/>
              </a:rPr>
              <a:t>mazeType</a:t>
            </a:r>
            <a:r>
              <a:rPr lang="en-US" sz="2000" dirty="0">
                <a:latin typeface="Courier New"/>
                <a:cs typeface="Courier New"/>
              </a:rPr>
              <a:t> == “basic”)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Maze maze = new Maze();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maze.addCorridor</a:t>
            </a:r>
            <a:r>
              <a:rPr lang="en-US" sz="2000" dirty="0">
                <a:latin typeface="Courier New"/>
                <a:cs typeface="Courier New"/>
              </a:rPr>
              <a:t>(0,0,1,10);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 else if (</a:t>
            </a:r>
            <a:r>
              <a:rPr lang="en-US" sz="2000" dirty="0" err="1">
                <a:latin typeface="Courier New"/>
                <a:cs typeface="Courier New"/>
              </a:rPr>
              <a:t>mazeType</a:t>
            </a:r>
            <a:r>
              <a:rPr lang="en-US" sz="2000" dirty="0">
                <a:latin typeface="Courier New"/>
                <a:cs typeface="Courier New"/>
              </a:rPr>
              <a:t> == “circular”) {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 Maze maze = new Maze();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 </a:t>
            </a:r>
            <a:r>
              <a:rPr lang="en-US" sz="2000" dirty="0" err="1">
                <a:latin typeface="Courier New"/>
                <a:cs typeface="Courier New"/>
              </a:rPr>
              <a:t>maze.addCirculrWall</a:t>
            </a:r>
            <a:r>
              <a:rPr lang="en-US" sz="2000" dirty="0">
                <a:latin typeface="Courier New"/>
                <a:cs typeface="Courier New"/>
              </a:rPr>
              <a:t>(0,0,1,5,180);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 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 else if 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  <p:sp>
        <p:nvSpPr>
          <p:cNvPr id="5" name="Cloud Callout 4"/>
          <p:cNvSpPr/>
          <p:nvPr/>
        </p:nvSpPr>
        <p:spPr>
          <a:xfrm>
            <a:off x="5963365" y="1993567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Messy and difficult to add support for new mazes</a:t>
            </a:r>
          </a:p>
        </p:txBody>
      </p:sp>
    </p:spTree>
    <p:extLst>
      <p:ext uri="{BB962C8B-B14F-4D97-AF65-F5344CB8AC3E}">
        <p14:creationId xmlns:p14="http://schemas.microsoft.com/office/powerpoint/2010/main" val="2699467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Factory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>
            <a:normAutofit fontScale="92500"/>
          </a:bodyPr>
          <a:lstStyle/>
          <a:p>
            <a:r>
              <a:rPr lang="en-US" dirty="0"/>
              <a:t>Intent: </a:t>
            </a:r>
          </a:p>
          <a:p>
            <a:pPr lvl="1"/>
            <a:r>
              <a:rPr lang="en-US" b="0" dirty="0"/>
              <a:t>Define an interface for creating an object, but let subclasses decide which class to instantiate.</a:t>
            </a:r>
          </a:p>
          <a:p>
            <a:r>
              <a:rPr lang="en-US" dirty="0"/>
              <a:t>Problem: </a:t>
            </a:r>
          </a:p>
          <a:p>
            <a:pPr lvl="1"/>
            <a:r>
              <a:rPr lang="en-US" b="0" dirty="0"/>
              <a:t>Use of abstract classes, interfaces and inheritance is useful in OO but can become convoluted.</a:t>
            </a:r>
          </a:p>
          <a:p>
            <a:pPr lvl="1"/>
            <a:r>
              <a:rPr lang="en-US" b="0" dirty="0"/>
              <a:t>Object creation code can clutter your system code when it is not really relevant to understanding the problem being solved.</a:t>
            </a:r>
          </a:p>
          <a:p>
            <a:pPr lvl="1"/>
            <a:endParaRPr lang="en-US" b="0" dirty="0"/>
          </a:p>
          <a:p>
            <a:r>
              <a:rPr lang="en-US" dirty="0"/>
              <a:t>Applicability</a:t>
            </a:r>
          </a:p>
          <a:p>
            <a:pPr lvl="1"/>
            <a:r>
              <a:rPr lang="en-US" b="0" dirty="0"/>
              <a:t>When a class can’t anticipate the class of objects it must create</a:t>
            </a:r>
          </a:p>
          <a:p>
            <a:pPr lvl="1"/>
            <a:r>
              <a:rPr lang="en-US" b="0" dirty="0"/>
              <a:t>When classes delegate responsibility to one of several helper subclasses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3060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Factory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916582"/>
          </a:xfrm>
        </p:spPr>
        <p:txBody>
          <a:bodyPr>
            <a:normAutofit/>
          </a:bodyPr>
          <a:lstStyle/>
          <a:p>
            <a:r>
              <a:rPr lang="en-US" dirty="0"/>
              <a:t>Structure: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78" y="1670186"/>
            <a:ext cx="8522924" cy="2873443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341557" y="4918629"/>
            <a:ext cx="8327308" cy="91658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/>
              <a:t>C</a:t>
            </a:r>
            <a:r>
              <a:rPr lang="en-US" dirty="0"/>
              <a:t>reator relies on its subclasses to define the factory method so that it returns an instance of the appropriate </a:t>
            </a:r>
            <a:r>
              <a:rPr lang="en-US" dirty="0" err="1"/>
              <a:t>ConcreteProduct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72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/>
              <a:t>Medical Analogy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eys-clip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8163" y="1600200"/>
            <a:ext cx="8066087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636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I have a problem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008241"/>
            <a:ext cx="8217338" cy="5669716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void </a:t>
            </a:r>
            <a:r>
              <a:rPr lang="en-US" sz="2000" dirty="0" err="1">
                <a:latin typeface="Courier New"/>
                <a:cs typeface="Courier New"/>
              </a:rPr>
              <a:t>init</a:t>
            </a:r>
            <a:r>
              <a:rPr lang="en-US" sz="2000" dirty="0">
                <a:latin typeface="Courier New"/>
                <a:cs typeface="Courier New"/>
              </a:rPr>
              <a:t>(String </a:t>
            </a:r>
            <a:r>
              <a:rPr lang="en-US" sz="2000" dirty="0" err="1">
                <a:latin typeface="Courier New"/>
                <a:cs typeface="Courier New"/>
              </a:rPr>
              <a:t>mazeType</a:t>
            </a:r>
            <a:r>
              <a:rPr lang="en-US" sz="2000" dirty="0">
                <a:latin typeface="Courier New"/>
                <a:cs typeface="Courier New"/>
              </a:rPr>
              <a:t>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if (</a:t>
            </a:r>
            <a:r>
              <a:rPr lang="en-US" sz="2000" dirty="0" err="1">
                <a:latin typeface="Courier New"/>
                <a:cs typeface="Courier New"/>
              </a:rPr>
              <a:t>mazeType</a:t>
            </a:r>
            <a:r>
              <a:rPr lang="en-US" sz="2000" dirty="0">
                <a:latin typeface="Courier New"/>
                <a:cs typeface="Courier New"/>
              </a:rPr>
              <a:t> == “basic”)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Maze maze = new Maze();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maze.addCorridor</a:t>
            </a:r>
            <a:r>
              <a:rPr lang="en-US" sz="2000" dirty="0">
                <a:latin typeface="Courier New"/>
                <a:cs typeface="Courier New"/>
              </a:rPr>
              <a:t>(0,0,1,10);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 else if (</a:t>
            </a:r>
            <a:r>
              <a:rPr lang="en-US" sz="2000" dirty="0" err="1">
                <a:latin typeface="Courier New"/>
                <a:cs typeface="Courier New"/>
              </a:rPr>
              <a:t>mazeType</a:t>
            </a:r>
            <a:r>
              <a:rPr lang="en-US" sz="2000" dirty="0">
                <a:latin typeface="Courier New"/>
                <a:cs typeface="Courier New"/>
              </a:rPr>
              <a:t> == “circular”) {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 Maze maze = new Maze();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 </a:t>
            </a:r>
            <a:r>
              <a:rPr lang="en-US" sz="2000" dirty="0" err="1">
                <a:latin typeface="Courier New"/>
                <a:cs typeface="Courier New"/>
              </a:rPr>
              <a:t>maze.addCirculrWall</a:t>
            </a:r>
            <a:r>
              <a:rPr lang="en-US" sz="2000" dirty="0">
                <a:latin typeface="Courier New"/>
                <a:cs typeface="Courier New"/>
              </a:rPr>
              <a:t>(0,0,1,5,180);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 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 else if 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…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913760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Factory Method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532001"/>
            <a:ext cx="8217338" cy="2408153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interface Maze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String type;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void paint();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  <p:sp>
        <p:nvSpPr>
          <p:cNvPr id="4" name="Cloud Callout 3"/>
          <p:cNvSpPr/>
          <p:nvPr/>
        </p:nvSpPr>
        <p:spPr>
          <a:xfrm>
            <a:off x="6159764" y="3940154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1: Create product interface of abstract class.</a:t>
            </a:r>
          </a:p>
        </p:txBody>
      </p:sp>
    </p:spTree>
    <p:extLst>
      <p:ext uri="{BB962C8B-B14F-4D97-AF65-F5344CB8AC3E}">
        <p14:creationId xmlns:p14="http://schemas.microsoft.com/office/powerpoint/2010/main" val="297054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Factory Method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217745"/>
            <a:ext cx="8217338" cy="2081951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BasicMaze</a:t>
            </a:r>
            <a:r>
              <a:rPr lang="en-US" sz="2000" dirty="0">
                <a:latin typeface="Courier New"/>
                <a:cs typeface="Courier New"/>
              </a:rPr>
              <a:t> implements Maze{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String type = “Basic”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public void paint() {…}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97543" y="3635413"/>
            <a:ext cx="8217338" cy="2081951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CircularMaze</a:t>
            </a:r>
            <a:r>
              <a:rPr lang="en-US" sz="2000" dirty="0">
                <a:latin typeface="Courier New"/>
                <a:cs typeface="Courier New"/>
              </a:rPr>
              <a:t> implements Maze{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String type = “Circular”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public void paint() {…}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  <p:sp>
        <p:nvSpPr>
          <p:cNvPr id="4" name="Cloud Callout 3"/>
          <p:cNvSpPr/>
          <p:nvPr/>
        </p:nvSpPr>
        <p:spPr>
          <a:xfrm>
            <a:off x="6601976" y="2456768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2: Create concrete products.</a:t>
            </a:r>
          </a:p>
        </p:txBody>
      </p:sp>
    </p:spTree>
    <p:extLst>
      <p:ext uri="{BB962C8B-B14F-4D97-AF65-F5344CB8AC3E}">
        <p14:creationId xmlns:p14="http://schemas.microsoft.com/office/powerpoint/2010/main" val="3920863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Factory Method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4450" y="916582"/>
            <a:ext cx="8217338" cy="5875947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MazeCreator</a:t>
            </a:r>
            <a:r>
              <a:rPr lang="en-US" sz="2000" dirty="0">
                <a:latin typeface="Courier New"/>
                <a:cs typeface="Courier New"/>
              </a:rPr>
              <a:t>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//Factory Method 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Maze </a:t>
            </a:r>
            <a:r>
              <a:rPr lang="en-US" sz="2000" dirty="0" err="1">
                <a:latin typeface="Courier New"/>
                <a:cs typeface="Courier New"/>
              </a:rPr>
              <a:t>createMaze</a:t>
            </a:r>
            <a:r>
              <a:rPr lang="en-US" sz="2000" dirty="0">
                <a:latin typeface="Courier New"/>
                <a:cs typeface="Courier New"/>
              </a:rPr>
              <a:t>(String type)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//Determine which creator to use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MazeCreator</a:t>
            </a:r>
            <a:r>
              <a:rPr lang="en-US" sz="2000" dirty="0">
                <a:latin typeface="Courier New"/>
                <a:cs typeface="Courier New"/>
              </a:rPr>
              <a:t> creator = </a:t>
            </a:r>
            <a:r>
              <a:rPr lang="en-US" sz="2000" dirty="0" err="1">
                <a:latin typeface="Courier New"/>
                <a:cs typeface="Courier New"/>
              </a:rPr>
              <a:t>findCreatorForType</a:t>
            </a:r>
            <a:r>
              <a:rPr lang="en-US" sz="2000" dirty="0">
                <a:latin typeface="Courier New"/>
                <a:cs typeface="Courier New"/>
              </a:rPr>
              <a:t>(type);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//Create and return maze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return </a:t>
            </a:r>
            <a:r>
              <a:rPr lang="en-US" sz="2000" dirty="0" err="1">
                <a:latin typeface="Courier New"/>
                <a:cs typeface="Courier New"/>
              </a:rPr>
              <a:t>creator.createMaze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  <p:sp>
        <p:nvSpPr>
          <p:cNvPr id="4" name="Cloud Callout 3"/>
          <p:cNvSpPr/>
          <p:nvPr/>
        </p:nvSpPr>
        <p:spPr>
          <a:xfrm>
            <a:off x="6601976" y="2456768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3: Create Creator class.  Can be abstract or concrete.</a:t>
            </a:r>
          </a:p>
        </p:txBody>
      </p:sp>
    </p:spTree>
    <p:extLst>
      <p:ext uri="{BB962C8B-B14F-4D97-AF65-F5344CB8AC3E}">
        <p14:creationId xmlns:p14="http://schemas.microsoft.com/office/powerpoint/2010/main" val="2339799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Factory Method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2374" y="1217745"/>
            <a:ext cx="9065440" cy="5106673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BasicMazeCreator</a:t>
            </a:r>
            <a:r>
              <a:rPr lang="en-US" sz="2000" dirty="0">
                <a:latin typeface="Courier New"/>
                <a:cs typeface="Courier New"/>
              </a:rPr>
              <a:t> extends </a:t>
            </a:r>
            <a:r>
              <a:rPr lang="en-US" sz="2000" dirty="0" err="1">
                <a:latin typeface="Courier New"/>
                <a:cs typeface="Courier New"/>
              </a:rPr>
              <a:t>MazeCreator</a:t>
            </a:r>
            <a:r>
              <a:rPr lang="en-US" sz="2000" dirty="0">
                <a:latin typeface="Courier New"/>
                <a:cs typeface="Courier New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public Maze create() {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BasicMaze</a:t>
            </a:r>
            <a:r>
              <a:rPr lang="en-US" sz="2000" dirty="0">
                <a:latin typeface="Courier New"/>
                <a:cs typeface="Courier New"/>
              </a:rPr>
              <a:t> maze = new </a:t>
            </a:r>
            <a:r>
              <a:rPr lang="en-US" sz="2000" dirty="0" err="1">
                <a:latin typeface="Courier New"/>
                <a:cs typeface="Courier New"/>
              </a:rPr>
              <a:t>BasicMaze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//Configure maze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…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//Return maze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return maze;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  <p:sp>
        <p:nvSpPr>
          <p:cNvPr id="4" name="Cloud Callout 3"/>
          <p:cNvSpPr/>
          <p:nvPr/>
        </p:nvSpPr>
        <p:spPr>
          <a:xfrm>
            <a:off x="6601976" y="2456768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4: Create product creators.</a:t>
            </a:r>
          </a:p>
        </p:txBody>
      </p:sp>
    </p:spTree>
    <p:extLst>
      <p:ext uri="{BB962C8B-B14F-4D97-AF65-F5344CB8AC3E}">
        <p14:creationId xmlns:p14="http://schemas.microsoft.com/office/powerpoint/2010/main" val="258005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Factory Method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2374" y="1217745"/>
            <a:ext cx="9065440" cy="5106673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CircularMazeCreator</a:t>
            </a:r>
            <a:r>
              <a:rPr lang="en-US" sz="2000" dirty="0">
                <a:latin typeface="Courier New"/>
                <a:cs typeface="Courier New"/>
              </a:rPr>
              <a:t> extends </a:t>
            </a:r>
            <a:r>
              <a:rPr lang="en-US" sz="2000" dirty="0" err="1">
                <a:latin typeface="Courier New"/>
                <a:cs typeface="Courier New"/>
              </a:rPr>
              <a:t>MazeCreator</a:t>
            </a:r>
            <a:r>
              <a:rPr lang="en-US" sz="2000" dirty="0">
                <a:latin typeface="Courier New"/>
                <a:cs typeface="Courier New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public Maze create() {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CircularMaze</a:t>
            </a:r>
            <a:r>
              <a:rPr lang="en-US" sz="2000" dirty="0">
                <a:latin typeface="Courier New"/>
                <a:cs typeface="Courier New"/>
              </a:rPr>
              <a:t> maze = new </a:t>
            </a:r>
            <a:r>
              <a:rPr lang="en-US" sz="2000" dirty="0" err="1">
                <a:latin typeface="Courier New"/>
                <a:cs typeface="Courier New"/>
              </a:rPr>
              <a:t>CircularMaze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//Configure maze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…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//Return maze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return maze;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  <p:sp>
        <p:nvSpPr>
          <p:cNvPr id="4" name="Cloud Callout 3"/>
          <p:cNvSpPr/>
          <p:nvPr/>
        </p:nvSpPr>
        <p:spPr>
          <a:xfrm>
            <a:off x="6601976" y="2456768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4: Create product creators.</a:t>
            </a:r>
          </a:p>
        </p:txBody>
      </p:sp>
    </p:spTree>
    <p:extLst>
      <p:ext uri="{BB962C8B-B14F-4D97-AF65-F5344CB8AC3E}">
        <p14:creationId xmlns:p14="http://schemas.microsoft.com/office/powerpoint/2010/main" val="264088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Factory Method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217745"/>
            <a:ext cx="8217338" cy="4255561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MazeGame</a:t>
            </a:r>
            <a:r>
              <a:rPr lang="en-US" sz="2000" dirty="0">
                <a:latin typeface="Courier New"/>
                <a:cs typeface="Courier New"/>
              </a:rPr>
              <a:t>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static void main(String[] </a:t>
            </a:r>
            <a:r>
              <a:rPr lang="en-US" sz="2000" dirty="0" err="1">
                <a:latin typeface="Courier New"/>
                <a:cs typeface="Courier New"/>
              </a:rPr>
              <a:t>args</a:t>
            </a:r>
            <a:r>
              <a:rPr lang="en-US" sz="2000" dirty="0">
                <a:latin typeface="Courier New"/>
                <a:cs typeface="Courier New"/>
              </a:rPr>
              <a:t>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String type = </a:t>
            </a:r>
            <a:r>
              <a:rPr lang="en-US" sz="2000" dirty="0" err="1">
                <a:latin typeface="Courier New"/>
                <a:cs typeface="Courier New"/>
              </a:rPr>
              <a:t>args</a:t>
            </a:r>
            <a:r>
              <a:rPr lang="en-US" sz="2000" dirty="0">
                <a:latin typeface="Courier New"/>
                <a:cs typeface="Courier New"/>
              </a:rPr>
              <a:t>[0];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MazeCreator</a:t>
            </a:r>
            <a:r>
              <a:rPr lang="en-US" sz="2000" dirty="0">
                <a:latin typeface="Courier New"/>
                <a:cs typeface="Courier New"/>
              </a:rPr>
              <a:t> creator = new </a:t>
            </a:r>
            <a:r>
              <a:rPr lang="en-US" sz="2000" dirty="0" err="1">
                <a:latin typeface="Courier New"/>
                <a:cs typeface="Courier New"/>
              </a:rPr>
              <a:t>MazeCreator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>
                <a:latin typeface="Courier New"/>
                <a:cs typeface="Courier New"/>
              </a:rPr>
              <a:t>Maze maze = </a:t>
            </a:r>
            <a:r>
              <a:rPr lang="en-US" sz="2000" dirty="0" err="1">
                <a:latin typeface="Courier New"/>
                <a:cs typeface="Courier New"/>
              </a:rPr>
              <a:t>creator.createMaze</a:t>
            </a:r>
            <a:r>
              <a:rPr lang="en-US" sz="2000" dirty="0">
                <a:latin typeface="Courier New"/>
                <a:cs typeface="Courier New"/>
              </a:rPr>
              <a:t>(type); 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  <p:sp>
        <p:nvSpPr>
          <p:cNvPr id="4" name="Cloud Callout 3"/>
          <p:cNvSpPr/>
          <p:nvPr/>
        </p:nvSpPr>
        <p:spPr>
          <a:xfrm>
            <a:off x="6025873" y="3944578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5: Create mazes.</a:t>
            </a:r>
          </a:p>
        </p:txBody>
      </p:sp>
    </p:spTree>
    <p:extLst>
      <p:ext uri="{BB962C8B-B14F-4D97-AF65-F5344CB8AC3E}">
        <p14:creationId xmlns:p14="http://schemas.microsoft.com/office/powerpoint/2010/main" val="414058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dirty="0"/>
              <a:t>Factory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>
            <a:normAutofit/>
          </a:bodyPr>
          <a:lstStyle/>
          <a:p>
            <a:r>
              <a:rPr lang="en-US" dirty="0"/>
              <a:t>Consequences: 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Eliminates the need to bind application-specific classes into your code.  </a:t>
            </a:r>
            <a:r>
              <a:rPr lang="en-US" b="0" dirty="0"/>
              <a:t>Since you only deal with interfaces/abstract classes in terms of products, you can literally plug in any object which implements the interface at runtime.</a:t>
            </a:r>
          </a:p>
          <a:p>
            <a:pPr lvl="1"/>
            <a:r>
              <a:rPr lang="en-US" dirty="0">
                <a:solidFill>
                  <a:srgbClr val="F2D908"/>
                </a:solidFill>
              </a:rPr>
              <a:t>Allows for elegant flexible use of sub-classes. </a:t>
            </a:r>
            <a:r>
              <a:rPr lang="en-US" b="0" dirty="0"/>
              <a:t>Since you are delegating object creation, your code is more elegant and can make efficient use of subclasses.</a:t>
            </a:r>
          </a:p>
          <a:p>
            <a:pPr marL="403225" lvl="1" indent="0">
              <a:buNone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3647864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277799"/>
            <a:ext cx="7581901" cy="874476"/>
          </a:xfrm>
        </p:spPr>
        <p:txBody>
          <a:bodyPr/>
          <a:lstStyle/>
          <a:p>
            <a:r>
              <a:rPr lang="en-US" dirty="0"/>
              <a:t>I have a problem…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4746" y="1496629"/>
            <a:ext cx="4220937" cy="22415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462" y="4013115"/>
            <a:ext cx="3647559" cy="27356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7467" y="1365689"/>
            <a:ext cx="3812880" cy="285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6153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277799"/>
            <a:ext cx="7581901" cy="874476"/>
          </a:xfrm>
        </p:spPr>
        <p:txBody>
          <a:bodyPr/>
          <a:lstStyle/>
          <a:p>
            <a:r>
              <a:rPr lang="en-US" dirty="0"/>
              <a:t>I have a problem…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6369" y="1623660"/>
            <a:ext cx="7581901" cy="5001921"/>
          </a:xfrm>
        </p:spPr>
        <p:txBody>
          <a:bodyPr/>
          <a:lstStyle/>
          <a:p>
            <a:r>
              <a:rPr lang="en-US" dirty="0"/>
              <a:t>I am writing a system which controls a factory supply chain</a:t>
            </a:r>
          </a:p>
          <a:p>
            <a:r>
              <a:rPr lang="en-US" dirty="0"/>
              <a:t>The factory produces different kinds of vehicles</a:t>
            </a:r>
          </a:p>
          <a:p>
            <a:r>
              <a:rPr lang="en-US" dirty="0"/>
              <a:t>Each vehicle has its own set of parts</a:t>
            </a:r>
          </a:p>
          <a:p>
            <a:r>
              <a:rPr lang="en-US" dirty="0"/>
              <a:t>Creating an object representation of each vehicle is complicated and involves a family of objects</a:t>
            </a:r>
          </a:p>
          <a:p>
            <a:r>
              <a:rPr lang="en-US" dirty="0"/>
              <a:t>I want to be able to add more vehicles in future</a:t>
            </a:r>
          </a:p>
        </p:txBody>
      </p:sp>
    </p:spTree>
    <p:extLst>
      <p:ext uri="{BB962C8B-B14F-4D97-AF65-F5344CB8AC3E}">
        <p14:creationId xmlns:p14="http://schemas.microsoft.com/office/powerpoint/2010/main" val="1254899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861381"/>
          </a:xfrm>
        </p:spPr>
        <p:txBody>
          <a:bodyPr/>
          <a:lstStyle/>
          <a:p>
            <a:r>
              <a:rPr lang="en-US" dirty="0"/>
              <a:t>Design Patterns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462" y="1178463"/>
            <a:ext cx="7581901" cy="517214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“Each pattern describes a problem which occurs over and over again in our environment, and then describes the core solution </a:t>
            </a:r>
            <a:r>
              <a:rPr lang="en-US"/>
              <a:t>to that </a:t>
            </a:r>
            <a:r>
              <a:rPr lang="en-US" dirty="0"/>
              <a:t>problem, in such a way that you can use this solution a million times over, without ever doing it the same way twice”</a:t>
            </a:r>
          </a:p>
          <a:p>
            <a:pPr marL="0" indent="0" algn="r">
              <a:buNone/>
            </a:pPr>
            <a:r>
              <a:rPr lang="en-US" dirty="0"/>
              <a:t>Christopher Alexander, </a:t>
            </a:r>
          </a:p>
          <a:p>
            <a:pPr marL="0" indent="0" algn="r">
              <a:buNone/>
            </a:pPr>
            <a:r>
              <a:rPr lang="en-US" dirty="0"/>
              <a:t>Architect  (the type that designs buildings)</a:t>
            </a:r>
          </a:p>
        </p:txBody>
      </p:sp>
    </p:spTree>
    <p:extLst>
      <p:ext uri="{BB962C8B-B14F-4D97-AF65-F5344CB8AC3E}">
        <p14:creationId xmlns:p14="http://schemas.microsoft.com/office/powerpoint/2010/main" val="10293093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277799"/>
            <a:ext cx="7581901" cy="874476"/>
          </a:xfrm>
        </p:spPr>
        <p:txBody>
          <a:bodyPr/>
          <a:lstStyle/>
          <a:p>
            <a:r>
              <a:rPr lang="en-US" dirty="0"/>
              <a:t>I have a problem…</a:t>
            </a:r>
          </a:p>
        </p:txBody>
      </p:sp>
      <p:sp>
        <p:nvSpPr>
          <p:cNvPr id="3" name="Rectangle 2"/>
          <p:cNvSpPr/>
          <p:nvPr/>
        </p:nvSpPr>
        <p:spPr>
          <a:xfrm>
            <a:off x="3714907" y="1879100"/>
            <a:ext cx="1283139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Car</a:t>
            </a:r>
          </a:p>
        </p:txBody>
      </p:sp>
      <p:sp>
        <p:nvSpPr>
          <p:cNvPr id="9" name="Rectangle 8"/>
          <p:cNvSpPr/>
          <p:nvPr/>
        </p:nvSpPr>
        <p:spPr>
          <a:xfrm>
            <a:off x="1797159" y="3733724"/>
            <a:ext cx="1283139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CarChasis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469790" y="3733724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MediumWheel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589069" y="3733724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DomesticEngine</a:t>
            </a:r>
            <a:endParaRPr lang="en-US" dirty="0"/>
          </a:p>
        </p:txBody>
      </p:sp>
      <p:cxnSp>
        <p:nvCxnSpPr>
          <p:cNvPr id="5" name="Elbow Connector 4"/>
          <p:cNvCxnSpPr>
            <a:stCxn id="9" idx="0"/>
            <a:endCxn id="3" idx="2"/>
          </p:cNvCxnSpPr>
          <p:nvPr/>
        </p:nvCxnSpPr>
        <p:spPr>
          <a:xfrm rot="5400000" flipH="1" flipV="1">
            <a:off x="2876207" y="2253454"/>
            <a:ext cx="1042793" cy="1917748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10" idx="0"/>
            <a:endCxn id="3" idx="2"/>
          </p:cNvCxnSpPr>
          <p:nvPr/>
        </p:nvCxnSpPr>
        <p:spPr>
          <a:xfrm rot="16200000" flipV="1">
            <a:off x="3835995" y="3211414"/>
            <a:ext cx="1042793" cy="182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1" idx="0"/>
            <a:endCxn id="3" idx="2"/>
          </p:cNvCxnSpPr>
          <p:nvPr/>
        </p:nvCxnSpPr>
        <p:spPr>
          <a:xfrm rot="16200000" flipV="1">
            <a:off x="4895634" y="2151775"/>
            <a:ext cx="1042793" cy="212110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589070" y="5287185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SmallSparkPlug</a:t>
            </a:r>
            <a:endParaRPr lang="en-US" dirty="0"/>
          </a:p>
        </p:txBody>
      </p:sp>
      <p:cxnSp>
        <p:nvCxnSpPr>
          <p:cNvPr id="21" name="Elbow Connector 20"/>
          <p:cNvCxnSpPr>
            <a:stCxn id="20" idx="0"/>
            <a:endCxn id="11" idx="2"/>
          </p:cNvCxnSpPr>
          <p:nvPr/>
        </p:nvCxnSpPr>
        <p:spPr>
          <a:xfrm rot="16200000" flipV="1">
            <a:off x="6106769" y="4916369"/>
            <a:ext cx="741630" cy="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699863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277799"/>
            <a:ext cx="7581901" cy="874476"/>
          </a:xfrm>
        </p:spPr>
        <p:txBody>
          <a:bodyPr/>
          <a:lstStyle/>
          <a:p>
            <a:r>
              <a:rPr lang="en-US" dirty="0"/>
              <a:t>I have a problem…</a:t>
            </a:r>
          </a:p>
        </p:txBody>
      </p:sp>
      <p:sp>
        <p:nvSpPr>
          <p:cNvPr id="3" name="Rectangle 2"/>
          <p:cNvSpPr/>
          <p:nvPr/>
        </p:nvSpPr>
        <p:spPr>
          <a:xfrm>
            <a:off x="3714907" y="1879100"/>
            <a:ext cx="1283139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Bus</a:t>
            </a:r>
          </a:p>
        </p:txBody>
      </p:sp>
      <p:sp>
        <p:nvSpPr>
          <p:cNvPr id="9" name="Rectangle 8"/>
          <p:cNvSpPr/>
          <p:nvPr/>
        </p:nvSpPr>
        <p:spPr>
          <a:xfrm>
            <a:off x="1797159" y="3733724"/>
            <a:ext cx="1283139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BusChasis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469790" y="3733724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LargeWheel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589069" y="3733724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IndustrialEngine</a:t>
            </a:r>
            <a:endParaRPr lang="en-US" dirty="0"/>
          </a:p>
        </p:txBody>
      </p:sp>
      <p:cxnSp>
        <p:nvCxnSpPr>
          <p:cNvPr id="5" name="Elbow Connector 4"/>
          <p:cNvCxnSpPr>
            <a:stCxn id="9" idx="0"/>
            <a:endCxn id="3" idx="2"/>
          </p:cNvCxnSpPr>
          <p:nvPr/>
        </p:nvCxnSpPr>
        <p:spPr>
          <a:xfrm rot="5400000" flipH="1" flipV="1">
            <a:off x="2876207" y="2253454"/>
            <a:ext cx="1042793" cy="1917748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10" idx="0"/>
            <a:endCxn id="3" idx="2"/>
          </p:cNvCxnSpPr>
          <p:nvPr/>
        </p:nvCxnSpPr>
        <p:spPr>
          <a:xfrm rot="16200000" flipV="1">
            <a:off x="3835995" y="3211414"/>
            <a:ext cx="1042793" cy="182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11" idx="0"/>
            <a:endCxn id="3" idx="2"/>
          </p:cNvCxnSpPr>
          <p:nvPr/>
        </p:nvCxnSpPr>
        <p:spPr>
          <a:xfrm rot="16200000" flipV="1">
            <a:off x="4895634" y="2151775"/>
            <a:ext cx="1042793" cy="212110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589070" y="5287185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LargeSparkPlug</a:t>
            </a:r>
            <a:endParaRPr lang="en-US" dirty="0"/>
          </a:p>
        </p:txBody>
      </p:sp>
      <p:cxnSp>
        <p:nvCxnSpPr>
          <p:cNvPr id="21" name="Elbow Connector 20"/>
          <p:cNvCxnSpPr>
            <a:stCxn id="20" idx="0"/>
            <a:endCxn id="11" idx="2"/>
          </p:cNvCxnSpPr>
          <p:nvPr/>
        </p:nvCxnSpPr>
        <p:spPr>
          <a:xfrm rot="16200000" flipV="1">
            <a:off x="6106769" y="4916369"/>
            <a:ext cx="741630" cy="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7258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sz="5400" dirty="0"/>
              <a:t>Abstract Factory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Intent: </a:t>
            </a:r>
          </a:p>
          <a:p>
            <a:pPr lvl="1"/>
            <a:r>
              <a:rPr lang="en-US" b="0" dirty="0"/>
              <a:t>Provide an interface for creating families of related or dependent objects without specifying their concrete classes.</a:t>
            </a:r>
          </a:p>
          <a:p>
            <a:r>
              <a:rPr lang="en-US" dirty="0"/>
              <a:t>Problem: </a:t>
            </a:r>
          </a:p>
          <a:p>
            <a:pPr lvl="1"/>
            <a:r>
              <a:rPr lang="en-US" b="0" dirty="0"/>
              <a:t>You need to assemble complex families of objects.</a:t>
            </a:r>
          </a:p>
          <a:p>
            <a:pPr lvl="1"/>
            <a:endParaRPr lang="en-US" b="0" dirty="0"/>
          </a:p>
          <a:p>
            <a:r>
              <a:rPr lang="en-US" dirty="0"/>
              <a:t>Applicability</a:t>
            </a:r>
          </a:p>
          <a:p>
            <a:pPr lvl="1"/>
            <a:r>
              <a:rPr lang="en-US" b="0" dirty="0"/>
              <a:t>When a system needs to be independent of how its products are created, composed and represented.</a:t>
            </a:r>
          </a:p>
          <a:p>
            <a:pPr lvl="1"/>
            <a:r>
              <a:rPr lang="en-US" b="0" dirty="0"/>
              <a:t>When a system should be configured with one of multiple families of products.</a:t>
            </a:r>
          </a:p>
          <a:p>
            <a:pPr lvl="1"/>
            <a:r>
              <a:rPr lang="en-US" b="0" dirty="0"/>
              <a:t>When a family of related product objects is designed to work together and you need to enforce this.</a:t>
            </a:r>
          </a:p>
          <a:p>
            <a:pPr lvl="1"/>
            <a:r>
              <a:rPr lang="en-US" b="0" dirty="0"/>
              <a:t>You want to provide a class library of products and only want to reveal their interfaces, not their implementations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4965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sz="5400" dirty="0"/>
              <a:t>Abstract Factory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716560"/>
          </a:xfrm>
        </p:spPr>
        <p:txBody>
          <a:bodyPr>
            <a:normAutofit/>
          </a:bodyPr>
          <a:lstStyle/>
          <a:p>
            <a:r>
              <a:rPr lang="en-US" dirty="0"/>
              <a:t>Structure: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28" y="2070099"/>
            <a:ext cx="8858306" cy="394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9286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sz="5400" dirty="0"/>
              <a:t>Abstract Factory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>
            <a:normAutofit/>
          </a:bodyPr>
          <a:lstStyle/>
          <a:p>
            <a:r>
              <a:rPr lang="en-US" dirty="0"/>
              <a:t>Participants: </a:t>
            </a: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AbstractFactory</a:t>
            </a:r>
            <a:r>
              <a:rPr lang="en-US" b="0" dirty="0">
                <a:solidFill>
                  <a:schemeClr val="accent1"/>
                </a:solidFill>
              </a:rPr>
              <a:t> </a:t>
            </a:r>
            <a:r>
              <a:rPr lang="en-US" b="0" dirty="0"/>
              <a:t>– declares an interface of operations that create abstract product objects.</a:t>
            </a: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ConcreteFactory</a:t>
            </a:r>
            <a:r>
              <a:rPr lang="en-US" b="0" dirty="0">
                <a:solidFill>
                  <a:schemeClr val="accent1"/>
                </a:solidFill>
              </a:rPr>
              <a:t> </a:t>
            </a:r>
            <a:r>
              <a:rPr lang="en-US" b="0" dirty="0"/>
              <a:t>– implements the </a:t>
            </a:r>
            <a:r>
              <a:rPr lang="en-US" b="0" dirty="0" err="1"/>
              <a:t>AbstractFactory</a:t>
            </a:r>
            <a:r>
              <a:rPr lang="en-US" b="0" dirty="0"/>
              <a:t> operations to create concrete product objects.</a:t>
            </a: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AbstractProduct</a:t>
            </a:r>
            <a:r>
              <a:rPr lang="en-US" b="0" dirty="0">
                <a:solidFill>
                  <a:schemeClr val="accent1"/>
                </a:solidFill>
              </a:rPr>
              <a:t> </a:t>
            </a:r>
            <a:r>
              <a:rPr lang="en-US" b="0" dirty="0"/>
              <a:t>– declares an interface for a type of product object.</a:t>
            </a:r>
          </a:p>
          <a:p>
            <a:pPr lvl="1"/>
            <a:r>
              <a:rPr lang="en-US" dirty="0" err="1">
                <a:solidFill>
                  <a:schemeClr val="accent1"/>
                </a:solidFill>
              </a:rPr>
              <a:t>ConcreteProduct</a:t>
            </a:r>
            <a:r>
              <a:rPr lang="en-US" b="0" dirty="0">
                <a:solidFill>
                  <a:schemeClr val="accent1"/>
                </a:solidFill>
              </a:rPr>
              <a:t> </a:t>
            </a:r>
            <a:r>
              <a:rPr lang="en-US" b="0" dirty="0"/>
              <a:t>– implements the </a:t>
            </a:r>
            <a:r>
              <a:rPr lang="en-US" b="0" dirty="0" err="1"/>
              <a:t>AbstractProduct</a:t>
            </a:r>
            <a:r>
              <a:rPr lang="en-US" b="0" dirty="0"/>
              <a:t> interface and defines a product object to be created by the corresponding concrete factory.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Client</a:t>
            </a:r>
            <a:r>
              <a:rPr lang="en-US" dirty="0"/>
              <a:t> – </a:t>
            </a:r>
            <a:r>
              <a:rPr lang="en-US" b="0" dirty="0"/>
              <a:t>uses only interfaces </a:t>
            </a:r>
            <a:r>
              <a:rPr lang="en-US" b="0" dirty="0" err="1"/>
              <a:t>delclared</a:t>
            </a:r>
            <a:r>
              <a:rPr lang="en-US" b="0" dirty="0"/>
              <a:t> by </a:t>
            </a:r>
            <a:r>
              <a:rPr lang="en-US" b="0" dirty="0" err="1"/>
              <a:t>AbstractFactory</a:t>
            </a:r>
            <a:r>
              <a:rPr lang="en-US" b="0" dirty="0"/>
              <a:t> and </a:t>
            </a:r>
            <a:r>
              <a:rPr lang="en-US" b="0" dirty="0" err="1"/>
              <a:t>AbstractProduct</a:t>
            </a:r>
            <a:r>
              <a:rPr lang="en-US" b="0" dirty="0"/>
              <a:t> classes.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5984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sz="5400" dirty="0"/>
              <a:t>Abstract Factory Method</a:t>
            </a:r>
          </a:p>
        </p:txBody>
      </p:sp>
      <p:sp>
        <p:nvSpPr>
          <p:cNvPr id="4" name="Cloud Callout 3"/>
          <p:cNvSpPr/>
          <p:nvPr/>
        </p:nvSpPr>
        <p:spPr>
          <a:xfrm>
            <a:off x="6232466" y="1159522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1: Create abstract product structures.</a:t>
            </a:r>
          </a:p>
        </p:txBody>
      </p:sp>
      <p:sp>
        <p:nvSpPr>
          <p:cNvPr id="5" name="Rectangle 4"/>
          <p:cNvSpPr/>
          <p:nvPr/>
        </p:nvSpPr>
        <p:spPr>
          <a:xfrm>
            <a:off x="3342105" y="1571626"/>
            <a:ext cx="1537369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Vehicle</a:t>
            </a:r>
          </a:p>
          <a:p>
            <a:pPr algn="ctr"/>
            <a:r>
              <a:rPr lang="en-US" dirty="0"/>
              <a:t>&lt;&lt;interface&gt;&gt;</a:t>
            </a:r>
          </a:p>
        </p:txBody>
      </p:sp>
      <p:sp>
        <p:nvSpPr>
          <p:cNvPr id="7" name="Rectangle 6"/>
          <p:cNvSpPr/>
          <p:nvPr/>
        </p:nvSpPr>
        <p:spPr>
          <a:xfrm>
            <a:off x="1256632" y="3426250"/>
            <a:ext cx="1578549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Chasis</a:t>
            </a:r>
            <a:endParaRPr lang="en-US" dirty="0"/>
          </a:p>
          <a:p>
            <a:pPr algn="ctr"/>
            <a:r>
              <a:rPr lang="en-US" dirty="0"/>
              <a:t>&lt;&lt;interface&gt;&gt;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3224673" y="3426250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Wheel</a:t>
            </a:r>
          </a:p>
          <a:p>
            <a:pPr algn="ctr"/>
            <a:r>
              <a:rPr lang="en-US" dirty="0"/>
              <a:t>&lt;&lt;interface&gt;&gt;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5343952" y="3426250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Engine</a:t>
            </a:r>
          </a:p>
          <a:p>
            <a:pPr algn="ctr"/>
            <a:r>
              <a:rPr lang="en-US" dirty="0"/>
              <a:t>&lt;&lt;interface&gt;&gt;</a:t>
            </a:r>
          </a:p>
        </p:txBody>
      </p:sp>
      <p:cxnSp>
        <p:nvCxnSpPr>
          <p:cNvPr id="10" name="Elbow Connector 9"/>
          <p:cNvCxnSpPr>
            <a:stCxn id="7" idx="0"/>
            <a:endCxn id="5" idx="2"/>
          </p:cNvCxnSpPr>
          <p:nvPr/>
        </p:nvCxnSpPr>
        <p:spPr>
          <a:xfrm rot="5400000" flipH="1" flipV="1">
            <a:off x="2556952" y="1872413"/>
            <a:ext cx="1042793" cy="206488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8" idx="0"/>
            <a:endCxn id="5" idx="2"/>
          </p:cNvCxnSpPr>
          <p:nvPr/>
        </p:nvCxnSpPr>
        <p:spPr>
          <a:xfrm rot="16200000" flipV="1">
            <a:off x="3590593" y="2903655"/>
            <a:ext cx="1042793" cy="23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9" idx="0"/>
            <a:endCxn id="5" idx="2"/>
          </p:cNvCxnSpPr>
          <p:nvPr/>
        </p:nvCxnSpPr>
        <p:spPr>
          <a:xfrm rot="16200000" flipV="1">
            <a:off x="4650232" y="1844016"/>
            <a:ext cx="1042793" cy="212167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343953" y="4979711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SparkPlug</a:t>
            </a:r>
            <a:endParaRPr lang="en-US" dirty="0"/>
          </a:p>
          <a:p>
            <a:pPr algn="ctr"/>
            <a:r>
              <a:rPr lang="en-US" dirty="0"/>
              <a:t>&lt;&lt;interface&gt;&gt;</a:t>
            </a:r>
          </a:p>
        </p:txBody>
      </p:sp>
      <p:cxnSp>
        <p:nvCxnSpPr>
          <p:cNvPr id="14" name="Elbow Connector 13"/>
          <p:cNvCxnSpPr>
            <a:stCxn id="13" idx="0"/>
            <a:endCxn id="9" idx="2"/>
          </p:cNvCxnSpPr>
          <p:nvPr/>
        </p:nvCxnSpPr>
        <p:spPr>
          <a:xfrm rot="16200000" flipV="1">
            <a:off x="5861652" y="4608895"/>
            <a:ext cx="741630" cy="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986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sz="5400" dirty="0"/>
              <a:t>Abstract Factory Method</a:t>
            </a:r>
          </a:p>
        </p:txBody>
      </p:sp>
      <p:sp>
        <p:nvSpPr>
          <p:cNvPr id="4" name="Cloud Callout 3"/>
          <p:cNvSpPr/>
          <p:nvPr/>
        </p:nvSpPr>
        <p:spPr>
          <a:xfrm>
            <a:off x="6232466" y="1159522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2: Create concrete components.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186418" y="959002"/>
            <a:ext cx="1571816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Chasis</a:t>
            </a:r>
            <a:endParaRPr lang="en-US" dirty="0"/>
          </a:p>
          <a:p>
            <a:pPr algn="ctr"/>
            <a:r>
              <a:rPr lang="en-US" dirty="0"/>
              <a:t>&lt;&lt;interface&gt;&gt;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6949" y="2813626"/>
            <a:ext cx="1724527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CarChasis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079473" y="2813626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BusChasis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091808" y="2813626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TruckChasis</a:t>
            </a:r>
            <a:endParaRPr lang="en-US" dirty="0"/>
          </a:p>
        </p:txBody>
      </p:sp>
      <p:cxnSp>
        <p:nvCxnSpPr>
          <p:cNvPr id="19" name="Elbow Connector 18"/>
          <p:cNvCxnSpPr>
            <a:stCxn id="16" idx="0"/>
            <a:endCxn id="15" idx="2"/>
          </p:cNvCxnSpPr>
          <p:nvPr/>
        </p:nvCxnSpPr>
        <p:spPr>
          <a:xfrm rot="5400000" flipH="1" flipV="1">
            <a:off x="1449373" y="1290674"/>
            <a:ext cx="1042793" cy="2003113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17" idx="0"/>
            <a:endCxn id="15" idx="2"/>
          </p:cNvCxnSpPr>
          <p:nvPr/>
        </p:nvCxnSpPr>
        <p:spPr>
          <a:xfrm rot="5400000" flipH="1" flipV="1">
            <a:off x="2448760" y="2290061"/>
            <a:ext cx="1042793" cy="4339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8" idx="0"/>
            <a:endCxn id="15" idx="2"/>
          </p:cNvCxnSpPr>
          <p:nvPr/>
        </p:nvCxnSpPr>
        <p:spPr>
          <a:xfrm rot="16200000" flipV="1">
            <a:off x="3454928" y="1288232"/>
            <a:ext cx="1042793" cy="200799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5073900" y="3978377"/>
            <a:ext cx="1583554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Wheel</a:t>
            </a:r>
          </a:p>
          <a:p>
            <a:pPr algn="ctr"/>
            <a:r>
              <a:rPr lang="en-US" dirty="0"/>
              <a:t>&lt;&lt;interface&gt;&gt;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651289" y="5833001"/>
            <a:ext cx="1724527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SmallWheel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6499868" y="5833001"/>
            <a:ext cx="1777028" cy="8118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LargeWheel</a:t>
            </a:r>
            <a:endParaRPr lang="en-US" dirty="0"/>
          </a:p>
        </p:txBody>
      </p:sp>
      <p:cxnSp>
        <p:nvCxnSpPr>
          <p:cNvPr id="35" name="Elbow Connector 34"/>
          <p:cNvCxnSpPr>
            <a:stCxn id="32" idx="0"/>
            <a:endCxn id="31" idx="2"/>
          </p:cNvCxnSpPr>
          <p:nvPr/>
        </p:nvCxnSpPr>
        <p:spPr>
          <a:xfrm rot="5400000" flipH="1" flipV="1">
            <a:off x="4668219" y="4635543"/>
            <a:ext cx="1042793" cy="1352124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34" idx="0"/>
            <a:endCxn id="31" idx="2"/>
          </p:cNvCxnSpPr>
          <p:nvPr/>
        </p:nvCxnSpPr>
        <p:spPr>
          <a:xfrm rot="16200000" flipV="1">
            <a:off x="6105634" y="4550252"/>
            <a:ext cx="1042793" cy="152270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Isosceles Triangle 45"/>
          <p:cNvSpPr/>
          <p:nvPr/>
        </p:nvSpPr>
        <p:spPr>
          <a:xfrm>
            <a:off x="2771799" y="1770833"/>
            <a:ext cx="401053" cy="345483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Isosceles Triangle 46"/>
          <p:cNvSpPr/>
          <p:nvPr/>
        </p:nvSpPr>
        <p:spPr>
          <a:xfrm>
            <a:off x="5665151" y="4790207"/>
            <a:ext cx="401053" cy="345483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46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sz="5400" dirty="0"/>
              <a:t>Abstract Factory Method</a:t>
            </a:r>
          </a:p>
        </p:txBody>
      </p:sp>
      <p:sp>
        <p:nvSpPr>
          <p:cNvPr id="4" name="Cloud Callout 3"/>
          <p:cNvSpPr/>
          <p:nvPr/>
        </p:nvSpPr>
        <p:spPr>
          <a:xfrm>
            <a:off x="6232466" y="1159522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3: Create Factories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258686" y="1159523"/>
            <a:ext cx="2513848" cy="218047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VehicleFactory</a:t>
            </a:r>
            <a:endParaRPr lang="en-US" dirty="0"/>
          </a:p>
          <a:p>
            <a:pPr algn="ctr"/>
            <a:r>
              <a:rPr lang="en-US" dirty="0"/>
              <a:t>&lt;&lt;abstract&gt;&gt;</a:t>
            </a:r>
          </a:p>
          <a:p>
            <a:pPr algn="ctr"/>
            <a:endParaRPr lang="en-US" dirty="0"/>
          </a:p>
          <a:p>
            <a:pPr algn="ctr"/>
            <a:r>
              <a:rPr lang="en-US" dirty="0" err="1"/>
              <a:t>createVehicle</a:t>
            </a:r>
            <a:r>
              <a:rPr lang="en-US" dirty="0"/>
              <a:t>()</a:t>
            </a:r>
          </a:p>
          <a:p>
            <a:pPr algn="ctr"/>
            <a:r>
              <a:rPr lang="en-US" dirty="0" err="1"/>
              <a:t>createChasis</a:t>
            </a:r>
            <a:r>
              <a:rPr lang="en-US" dirty="0"/>
              <a:t>()</a:t>
            </a:r>
          </a:p>
          <a:p>
            <a:pPr algn="ctr"/>
            <a:r>
              <a:rPr lang="en-US" dirty="0" err="1"/>
              <a:t>createWheels</a:t>
            </a:r>
            <a:r>
              <a:rPr lang="en-US" dirty="0"/>
              <a:t>()</a:t>
            </a:r>
          </a:p>
          <a:p>
            <a:pPr algn="ctr"/>
            <a:r>
              <a:rPr lang="en-US" dirty="0" err="1"/>
              <a:t>createEngine</a:t>
            </a:r>
            <a:r>
              <a:rPr lang="en-US" dirty="0"/>
              <a:t>()</a:t>
            </a:r>
          </a:p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55055" y="4681737"/>
            <a:ext cx="1724527" cy="14677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CarFactory</a:t>
            </a: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 err="1"/>
              <a:t>createChasis</a:t>
            </a:r>
            <a:r>
              <a:rPr lang="en-US" dirty="0"/>
              <a:t>()</a:t>
            </a:r>
          </a:p>
          <a:p>
            <a:pPr algn="ctr"/>
            <a:r>
              <a:rPr lang="en-US" dirty="0" err="1"/>
              <a:t>createWheels</a:t>
            </a:r>
            <a:r>
              <a:rPr lang="en-US" dirty="0"/>
              <a:t>()</a:t>
            </a:r>
          </a:p>
          <a:p>
            <a:pPr algn="ctr"/>
            <a:r>
              <a:rPr lang="en-US" dirty="0" err="1"/>
              <a:t>createEngine</a:t>
            </a:r>
            <a:r>
              <a:rPr lang="en-US" dirty="0"/>
              <a:t>()</a:t>
            </a:r>
          </a:p>
        </p:txBody>
      </p:sp>
      <p:cxnSp>
        <p:nvCxnSpPr>
          <p:cNvPr id="19" name="Elbow Connector 18"/>
          <p:cNvCxnSpPr>
            <a:stCxn id="16" idx="0"/>
            <a:endCxn id="15" idx="2"/>
          </p:cNvCxnSpPr>
          <p:nvPr/>
        </p:nvCxnSpPr>
        <p:spPr>
          <a:xfrm rot="5400000" flipH="1" flipV="1">
            <a:off x="1845593" y="3011721"/>
            <a:ext cx="1341742" cy="199829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23" idx="0"/>
            <a:endCxn id="15" idx="2"/>
          </p:cNvCxnSpPr>
          <p:nvPr/>
        </p:nvCxnSpPr>
        <p:spPr>
          <a:xfrm rot="5400000" flipH="1" flipV="1">
            <a:off x="2840653" y="4014951"/>
            <a:ext cx="1349912" cy="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25" idx="0"/>
            <a:endCxn id="15" idx="2"/>
          </p:cNvCxnSpPr>
          <p:nvPr/>
        </p:nvCxnSpPr>
        <p:spPr>
          <a:xfrm rot="16200000" flipV="1">
            <a:off x="3832210" y="3023396"/>
            <a:ext cx="1379621" cy="2012819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2653345" y="4689907"/>
            <a:ext cx="1724527" cy="14677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BusFactory</a:t>
            </a: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 err="1"/>
              <a:t>createChasis</a:t>
            </a:r>
            <a:r>
              <a:rPr lang="en-US" dirty="0"/>
              <a:t>()</a:t>
            </a:r>
          </a:p>
          <a:p>
            <a:pPr algn="ctr"/>
            <a:r>
              <a:rPr lang="en-US" dirty="0" err="1"/>
              <a:t>createWheels</a:t>
            </a:r>
            <a:r>
              <a:rPr lang="en-US" dirty="0"/>
              <a:t>()</a:t>
            </a:r>
          </a:p>
          <a:p>
            <a:pPr algn="ctr"/>
            <a:r>
              <a:rPr lang="en-US" dirty="0" err="1"/>
              <a:t>createEngine</a:t>
            </a:r>
            <a:r>
              <a:rPr lang="en-US" dirty="0"/>
              <a:t>()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666165" y="4719616"/>
            <a:ext cx="1724527" cy="14677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TruckFactory</a:t>
            </a:r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 err="1"/>
              <a:t>createChasis</a:t>
            </a:r>
            <a:r>
              <a:rPr lang="en-US" dirty="0"/>
              <a:t>()</a:t>
            </a:r>
          </a:p>
          <a:p>
            <a:pPr algn="ctr"/>
            <a:r>
              <a:rPr lang="en-US" dirty="0" err="1"/>
              <a:t>createWheels</a:t>
            </a:r>
            <a:r>
              <a:rPr lang="en-US" dirty="0"/>
              <a:t>()</a:t>
            </a:r>
          </a:p>
          <a:p>
            <a:pPr algn="ctr"/>
            <a:r>
              <a:rPr lang="en-US" dirty="0" err="1"/>
              <a:t>createEngine</a:t>
            </a:r>
            <a:r>
              <a:rPr lang="en-US" dirty="0"/>
              <a:t>()</a:t>
            </a:r>
          </a:p>
        </p:txBody>
      </p:sp>
      <p:sp>
        <p:nvSpPr>
          <p:cNvPr id="44" name="Isosceles Triangle 43"/>
          <p:cNvSpPr/>
          <p:nvPr/>
        </p:nvSpPr>
        <p:spPr>
          <a:xfrm>
            <a:off x="3315082" y="3339995"/>
            <a:ext cx="401053" cy="345483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754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sz="5400" dirty="0"/>
              <a:t>Abstract Factory Method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97543" y="1217745"/>
            <a:ext cx="8217338" cy="5199097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public class </a:t>
            </a:r>
            <a:r>
              <a:rPr lang="en-US" sz="2000" dirty="0" err="1">
                <a:latin typeface="Courier New"/>
                <a:cs typeface="Courier New"/>
              </a:rPr>
              <a:t>VehicleFactoryClient</a:t>
            </a:r>
            <a:r>
              <a:rPr lang="en-US" sz="2000" dirty="0">
                <a:latin typeface="Courier New"/>
                <a:cs typeface="Courier New"/>
              </a:rPr>
              <a:t>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public static void main(String[] </a:t>
            </a:r>
            <a:r>
              <a:rPr lang="en-US" sz="2000" dirty="0" err="1">
                <a:latin typeface="Courier New"/>
                <a:cs typeface="Courier New"/>
              </a:rPr>
              <a:t>args</a:t>
            </a:r>
            <a:r>
              <a:rPr lang="en-US" sz="2000" dirty="0">
                <a:latin typeface="Courier New"/>
                <a:cs typeface="Courier New"/>
              </a:rPr>
              <a:t>) 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String type = </a:t>
            </a:r>
            <a:r>
              <a:rPr lang="en-US" sz="2000" dirty="0" err="1">
                <a:latin typeface="Courier New"/>
                <a:cs typeface="Courier New"/>
              </a:rPr>
              <a:t>args</a:t>
            </a:r>
            <a:r>
              <a:rPr lang="en-US" sz="2000" dirty="0">
                <a:latin typeface="Courier New"/>
                <a:cs typeface="Courier New"/>
              </a:rPr>
              <a:t>[0];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VehicleFactory</a:t>
            </a:r>
            <a:r>
              <a:rPr lang="en-US" sz="2000" dirty="0">
                <a:latin typeface="Courier New"/>
                <a:cs typeface="Courier New"/>
              </a:rPr>
              <a:t> factory; 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if (type == </a:t>
            </a:r>
            <a:r>
              <a:rPr lang="en-US" sz="2000">
                <a:latin typeface="Courier New"/>
                <a:cs typeface="Courier New"/>
              </a:rPr>
              <a:t>“Car”) </a:t>
            </a:r>
            <a:r>
              <a:rPr lang="en-US" sz="2000" dirty="0">
                <a:latin typeface="Courier New"/>
                <a:cs typeface="Courier New"/>
              </a:rPr>
              <a:t>{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   factory = new </a:t>
            </a:r>
            <a:r>
              <a:rPr lang="en-US" sz="2000" dirty="0" err="1">
                <a:latin typeface="Courier New"/>
                <a:cs typeface="Courier New"/>
              </a:rPr>
              <a:t>CarFactory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  } else {…}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 err="1">
                <a:latin typeface="Courier New"/>
                <a:cs typeface="Courier New"/>
              </a:rPr>
              <a:t>factory.createVehicle</a:t>
            </a:r>
            <a:r>
              <a:rPr lang="en-US" sz="2000" dirty="0">
                <a:latin typeface="Courier New"/>
                <a:cs typeface="Courier New"/>
              </a:rPr>
              <a:t>();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  }</a:t>
            </a:r>
          </a:p>
          <a:p>
            <a:pPr marL="0" indent="0">
              <a:buFontTx/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FontTx/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  <p:sp>
        <p:nvSpPr>
          <p:cNvPr id="4" name="Cloud Callout 3"/>
          <p:cNvSpPr/>
          <p:nvPr/>
        </p:nvSpPr>
        <p:spPr>
          <a:xfrm>
            <a:off x="6025873" y="3944578"/>
            <a:ext cx="2555117" cy="1685856"/>
          </a:xfrm>
          <a:prstGeom prst="cloudCallou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5: Use the factories as required.</a:t>
            </a:r>
          </a:p>
        </p:txBody>
      </p:sp>
    </p:spTree>
    <p:extLst>
      <p:ext uri="{BB962C8B-B14F-4D97-AF65-F5344CB8AC3E}">
        <p14:creationId xmlns:p14="http://schemas.microsoft.com/office/powerpoint/2010/main" val="3555060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638783"/>
          </a:xfrm>
        </p:spPr>
        <p:txBody>
          <a:bodyPr/>
          <a:lstStyle/>
          <a:p>
            <a:r>
              <a:rPr lang="en-US" sz="5400" dirty="0"/>
              <a:t>Abstract Factory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984" y="1021335"/>
            <a:ext cx="8327308" cy="5551870"/>
          </a:xfrm>
        </p:spPr>
        <p:txBody>
          <a:bodyPr>
            <a:normAutofit/>
          </a:bodyPr>
          <a:lstStyle/>
          <a:p>
            <a:r>
              <a:rPr lang="en-US" dirty="0"/>
              <a:t>Consequences: 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Simplifies creation of object families for client.  </a:t>
            </a:r>
            <a:r>
              <a:rPr lang="en-US" b="0" dirty="0"/>
              <a:t>Clients simply call the factory and everything is done behind the scenes.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Isolates concrete classes.  </a:t>
            </a:r>
            <a:r>
              <a:rPr lang="en-US" b="0" dirty="0"/>
              <a:t>Clients need never know the implementation details of concrete classes because they only interact with interfaces.</a:t>
            </a:r>
          </a:p>
          <a:p>
            <a:pPr lvl="1"/>
            <a:r>
              <a:rPr lang="en-US" dirty="0">
                <a:solidFill>
                  <a:srgbClr val="F2D908"/>
                </a:solidFill>
              </a:rPr>
              <a:t>Makes exchanging product families easy. </a:t>
            </a:r>
            <a:r>
              <a:rPr lang="en-US" b="0" dirty="0"/>
              <a:t>To produce a different family of objects, simply use a different </a:t>
            </a:r>
            <a:r>
              <a:rPr lang="en-US" b="0" dirty="0" err="1"/>
              <a:t>ConcreteFactory</a:t>
            </a:r>
            <a:r>
              <a:rPr lang="en-US" b="0" dirty="0"/>
              <a:t>.</a:t>
            </a:r>
          </a:p>
          <a:p>
            <a:pPr lvl="1"/>
            <a:r>
              <a:rPr lang="en-US" dirty="0">
                <a:solidFill>
                  <a:srgbClr val="F2D908"/>
                </a:solidFill>
              </a:rPr>
              <a:t>Promotes consistency amongst products. </a:t>
            </a:r>
            <a:r>
              <a:rPr lang="en-US" b="0" dirty="0"/>
              <a:t>All products fit a particular template.</a:t>
            </a:r>
          </a:p>
          <a:p>
            <a:pPr lvl="1"/>
            <a:r>
              <a:rPr lang="en-US" dirty="0">
                <a:solidFill>
                  <a:srgbClr val="F2D908"/>
                </a:solidFill>
              </a:rPr>
              <a:t>Supporting new kinds of products is difficult. </a:t>
            </a:r>
            <a:r>
              <a:rPr lang="en-US" b="0" dirty="0"/>
              <a:t>If a product does not fit into the template easily, the pattern does not allow it to be supported.  E.g. imagine starting to produce furniture instead of cars.</a:t>
            </a:r>
          </a:p>
          <a:p>
            <a:pPr lvl="1"/>
            <a:endParaRPr lang="en-US" b="0" dirty="0"/>
          </a:p>
          <a:p>
            <a:pPr lvl="1"/>
            <a:endParaRPr lang="en-US" b="0" dirty="0"/>
          </a:p>
          <a:p>
            <a:pPr marL="403225" lvl="1" indent="0">
              <a:buNone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438361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861381"/>
          </a:xfrm>
        </p:spPr>
        <p:txBody>
          <a:bodyPr/>
          <a:lstStyle/>
          <a:p>
            <a:r>
              <a:rPr lang="en-US" sz="4800" dirty="0"/>
              <a:t>Design Patterns in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462" y="1178463"/>
            <a:ext cx="7581901" cy="5172143"/>
          </a:xfrm>
        </p:spPr>
        <p:txBody>
          <a:bodyPr>
            <a:normAutofit/>
          </a:bodyPr>
          <a:lstStyle/>
          <a:p>
            <a:r>
              <a:rPr lang="en-US" dirty="0"/>
              <a:t>We do not design buildings but the concept still applies</a:t>
            </a:r>
          </a:p>
          <a:p>
            <a:r>
              <a:rPr lang="en-US" dirty="0"/>
              <a:t>When designing software, you find yourself using the same handful of techniques over and over again</a:t>
            </a:r>
          </a:p>
          <a:p>
            <a:r>
              <a:rPr lang="en-US" dirty="0"/>
              <a:t>Instead of thinking in terms of walls and doors, we design in terms of objects and interfaces</a:t>
            </a:r>
          </a:p>
          <a:p>
            <a:r>
              <a:rPr lang="en-US" dirty="0"/>
              <a:t>Design patterns allow us to reuse experience instead of re-inventing the wheel each time round</a:t>
            </a:r>
          </a:p>
        </p:txBody>
      </p:sp>
    </p:spTree>
    <p:extLst>
      <p:ext uri="{BB962C8B-B14F-4D97-AF65-F5344CB8AC3E}">
        <p14:creationId xmlns:p14="http://schemas.microsoft.com/office/powerpoint/2010/main" val="2747840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861381"/>
          </a:xfrm>
        </p:spPr>
        <p:txBody>
          <a:bodyPr/>
          <a:lstStyle/>
          <a:p>
            <a:r>
              <a:rPr lang="en-US" sz="4400" dirty="0"/>
              <a:t>Simple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465" y="1348684"/>
            <a:ext cx="4268401" cy="3640141"/>
          </a:xfrm>
          <a:ln w="28575" cmpd="sng">
            <a:solidFill>
              <a:schemeClr val="bg1"/>
            </a:solidFill>
            <a:prstDash val="sysDash"/>
          </a:ln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void long hash(long t)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long </a:t>
            </a:r>
            <a:r>
              <a:rPr lang="en-US" dirty="0" err="1">
                <a:latin typeface="Courier New"/>
                <a:cs typeface="Courier New"/>
              </a:rPr>
              <a:t>ct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currentTime</a:t>
            </a:r>
            <a:r>
              <a:rPr lang="en-US" dirty="0">
                <a:latin typeface="Courier New"/>
                <a:cs typeface="Courier New"/>
              </a:rPr>
              <a:t>();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if (!(</a:t>
            </a:r>
            <a:r>
              <a:rPr lang="en-US" dirty="0" err="1">
                <a:latin typeface="Courier New"/>
                <a:cs typeface="Courier New"/>
              </a:rPr>
              <a:t>ct</a:t>
            </a:r>
            <a:r>
              <a:rPr lang="en-US" dirty="0">
                <a:latin typeface="Courier New"/>
                <a:cs typeface="Courier New"/>
              </a:rPr>
              <a:t>-t &gt;=1000))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 return old;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else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return old*9999;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813593" y="1348683"/>
            <a:ext cx="4268401" cy="3640141"/>
          </a:xfrm>
          <a:prstGeom prst="rect">
            <a:avLst/>
          </a:prstGeom>
          <a:ln w="28575" cmpd="sng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>
            <a:normAutofit fontScale="85000" lnSpcReduction="10000"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2"/>
              </a:buBlip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2"/>
              </a:buBlip>
              <a:defRPr sz="18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dirty="0">
                <a:latin typeface="Courier New"/>
                <a:cs typeface="Courier New"/>
              </a:rPr>
              <a:t>void long hash(long t) {</a:t>
            </a:r>
          </a:p>
          <a:p>
            <a:pPr marL="0" indent="0">
              <a:buFontTx/>
              <a:buNone/>
            </a:pPr>
            <a:r>
              <a:rPr lang="en-US" dirty="0">
                <a:latin typeface="Courier New"/>
                <a:cs typeface="Courier New"/>
              </a:rPr>
              <a:t> long </a:t>
            </a:r>
            <a:r>
              <a:rPr lang="en-US" dirty="0" err="1">
                <a:latin typeface="Courier New"/>
                <a:cs typeface="Courier New"/>
              </a:rPr>
              <a:t>ct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currentTime</a:t>
            </a:r>
            <a:r>
              <a:rPr lang="en-US" dirty="0">
                <a:latin typeface="Courier New"/>
                <a:cs typeface="Courier New"/>
              </a:rPr>
              <a:t>(); </a:t>
            </a:r>
          </a:p>
          <a:p>
            <a:pPr marL="0" indent="0">
              <a:buFontTx/>
              <a:buNone/>
            </a:pPr>
            <a:r>
              <a:rPr lang="en-US" dirty="0">
                <a:latin typeface="Courier New"/>
                <a:cs typeface="Courier New"/>
              </a:rPr>
              <a:t> if (</a:t>
            </a:r>
            <a:r>
              <a:rPr lang="en-US" dirty="0" err="1">
                <a:latin typeface="Courier New"/>
                <a:cs typeface="Courier New"/>
              </a:rPr>
              <a:t>ct</a:t>
            </a:r>
            <a:r>
              <a:rPr lang="en-US" dirty="0">
                <a:latin typeface="Courier New"/>
                <a:cs typeface="Courier New"/>
              </a:rPr>
              <a:t>-t &lt; 1000)</a:t>
            </a:r>
          </a:p>
          <a:p>
            <a:pPr marL="0" indent="0">
              <a:buFontTx/>
              <a:buNone/>
            </a:pPr>
            <a:r>
              <a:rPr lang="en-US" dirty="0">
                <a:latin typeface="Courier New"/>
                <a:cs typeface="Courier New"/>
              </a:rPr>
              <a:t>     return old;</a:t>
            </a:r>
          </a:p>
          <a:p>
            <a:pPr marL="0" indent="0">
              <a:buFontTx/>
              <a:buNone/>
            </a:pPr>
            <a:r>
              <a:rPr lang="en-US" dirty="0">
                <a:latin typeface="Courier New"/>
                <a:cs typeface="Courier New"/>
              </a:rPr>
              <a:t> else </a:t>
            </a:r>
          </a:p>
          <a:p>
            <a:pPr marL="0" indent="0">
              <a:buFontTx/>
              <a:buNone/>
            </a:pPr>
            <a:r>
              <a:rPr lang="en-US" dirty="0">
                <a:latin typeface="Courier New"/>
                <a:cs typeface="Courier New"/>
              </a:rPr>
              <a:t>   return old*9999;</a:t>
            </a:r>
          </a:p>
          <a:p>
            <a:pPr marL="0" indent="0">
              <a:buFontTx/>
              <a:buNone/>
            </a:pPr>
            <a:r>
              <a:rPr lang="en-US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5" name="Right Arrow 4"/>
          <p:cNvSpPr/>
          <p:nvPr/>
        </p:nvSpPr>
        <p:spPr>
          <a:xfrm>
            <a:off x="3870872" y="2618806"/>
            <a:ext cx="1296232" cy="107371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559115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This is called the  “</a:t>
            </a:r>
            <a:r>
              <a:rPr lang="en-US" b="1" u="sng" dirty="0"/>
              <a:t>Reverse Conditional</a:t>
            </a:r>
            <a:r>
              <a:rPr lang="en-US" dirty="0"/>
              <a:t>” pattern and is aimed at improving code </a:t>
            </a:r>
            <a:r>
              <a:rPr lang="en-US" dirty="0" err="1"/>
              <a:t>reability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6476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861381"/>
          </a:xfrm>
        </p:spPr>
        <p:txBody>
          <a:bodyPr/>
          <a:lstStyle/>
          <a:p>
            <a:r>
              <a:rPr lang="en-US" sz="4400" dirty="0"/>
              <a:t>Anatomy of a Design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462" y="1178463"/>
            <a:ext cx="7581901" cy="546021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Pattern name</a:t>
            </a:r>
          </a:p>
          <a:p>
            <a:pPr lvl="1"/>
            <a:r>
              <a:rPr lang="en-US" dirty="0"/>
              <a:t>Describe a design problem, solution and consequences in a word or two</a:t>
            </a:r>
          </a:p>
          <a:p>
            <a:pPr lvl="1"/>
            <a:r>
              <a:rPr lang="en-US" dirty="0"/>
              <a:t>Increases our design vocabulary</a:t>
            </a:r>
          </a:p>
          <a:p>
            <a:r>
              <a:rPr lang="en-US" dirty="0"/>
              <a:t>Problem</a:t>
            </a:r>
          </a:p>
          <a:p>
            <a:pPr lvl="1"/>
            <a:r>
              <a:rPr lang="en-US" dirty="0"/>
              <a:t>Describes situations where the pattern is useful</a:t>
            </a:r>
          </a:p>
          <a:p>
            <a:pPr lvl="1"/>
            <a:r>
              <a:rPr lang="en-US" dirty="0"/>
              <a:t>Sometimes includes a list of conditions that must be met in order for the pattern to be useful</a:t>
            </a:r>
          </a:p>
          <a:p>
            <a:r>
              <a:rPr lang="en-US" dirty="0"/>
              <a:t>Solution</a:t>
            </a:r>
          </a:p>
          <a:p>
            <a:pPr lvl="1"/>
            <a:r>
              <a:rPr lang="en-US" dirty="0"/>
              <a:t>Describes elements that make up the design, their relationships, responsibilities and collaborations.</a:t>
            </a:r>
          </a:p>
          <a:p>
            <a:pPr lvl="1"/>
            <a:r>
              <a:rPr lang="en-US" dirty="0"/>
              <a:t>It is a template, not a concrete design/implementation</a:t>
            </a:r>
          </a:p>
          <a:p>
            <a:r>
              <a:rPr lang="en-US" dirty="0"/>
              <a:t>Consequences</a:t>
            </a:r>
          </a:p>
          <a:p>
            <a:pPr lvl="1"/>
            <a:r>
              <a:rPr lang="en-US" dirty="0"/>
              <a:t>Results and trade-offs of applying the pattern</a:t>
            </a:r>
          </a:p>
          <a:p>
            <a:pPr lvl="1"/>
            <a:r>
              <a:rPr lang="en-US" dirty="0"/>
              <a:t>Important for evaluating design alternatives</a:t>
            </a:r>
          </a:p>
        </p:txBody>
      </p:sp>
    </p:spTree>
    <p:extLst>
      <p:ext uri="{BB962C8B-B14F-4D97-AF65-F5344CB8AC3E}">
        <p14:creationId xmlns:p14="http://schemas.microsoft.com/office/powerpoint/2010/main" val="2747840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861381"/>
          </a:xfrm>
        </p:spPr>
        <p:txBody>
          <a:bodyPr/>
          <a:lstStyle/>
          <a:p>
            <a:r>
              <a:rPr lang="en-US" sz="4400" dirty="0"/>
              <a:t>Design Pattern Space (1/2)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5858209"/>
              </p:ext>
            </p:extLst>
          </p:nvPr>
        </p:nvGraphicFramePr>
        <p:xfrm>
          <a:off x="820625" y="1906197"/>
          <a:ext cx="7540738" cy="39420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797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77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80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872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6507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Purpose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Creational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Structural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Behavioural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Scope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Factory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Adapter (class)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Interpreter</a:t>
                      </a:r>
                    </a:p>
                    <a:p>
                      <a:r>
                        <a:rPr lang="en-US" dirty="0"/>
                        <a:t>Template Method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Abstract Factory</a:t>
                      </a:r>
                    </a:p>
                    <a:p>
                      <a:r>
                        <a:rPr lang="en-US" dirty="0"/>
                        <a:t>Builder</a:t>
                      </a:r>
                    </a:p>
                    <a:p>
                      <a:r>
                        <a:rPr lang="en-US" dirty="0"/>
                        <a:t>Prototype</a:t>
                      </a:r>
                    </a:p>
                    <a:p>
                      <a:r>
                        <a:rPr lang="en-US" dirty="0"/>
                        <a:t>Singleton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Adapter (object)</a:t>
                      </a:r>
                    </a:p>
                    <a:p>
                      <a:r>
                        <a:rPr lang="en-US" dirty="0"/>
                        <a:t>Bridge</a:t>
                      </a:r>
                    </a:p>
                    <a:p>
                      <a:r>
                        <a:rPr lang="en-US" dirty="0"/>
                        <a:t>Composite</a:t>
                      </a:r>
                    </a:p>
                    <a:p>
                      <a:r>
                        <a:rPr lang="en-US" dirty="0"/>
                        <a:t>Decorator</a:t>
                      </a:r>
                    </a:p>
                    <a:p>
                      <a:r>
                        <a:rPr lang="en-US" dirty="0"/>
                        <a:t>Façade</a:t>
                      </a:r>
                    </a:p>
                    <a:p>
                      <a:r>
                        <a:rPr lang="en-US" dirty="0" err="1"/>
                        <a:t>Flyweigth</a:t>
                      </a:r>
                      <a:endParaRPr lang="en-US" dirty="0"/>
                    </a:p>
                    <a:p>
                      <a:r>
                        <a:rPr lang="en-US" dirty="0"/>
                        <a:t>Proxy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Chain</a:t>
                      </a:r>
                      <a:r>
                        <a:rPr lang="en-US" baseline="0" dirty="0"/>
                        <a:t> of Responsibility</a:t>
                      </a:r>
                    </a:p>
                    <a:p>
                      <a:r>
                        <a:rPr lang="en-US" baseline="0" dirty="0"/>
                        <a:t>Command</a:t>
                      </a:r>
                    </a:p>
                    <a:p>
                      <a:r>
                        <a:rPr lang="en-US" baseline="0" dirty="0"/>
                        <a:t>Iterator</a:t>
                      </a:r>
                    </a:p>
                    <a:p>
                      <a:r>
                        <a:rPr lang="en-US" baseline="0" dirty="0"/>
                        <a:t>Mediator</a:t>
                      </a:r>
                    </a:p>
                    <a:p>
                      <a:r>
                        <a:rPr lang="en-US" baseline="0" dirty="0"/>
                        <a:t>Memento</a:t>
                      </a:r>
                    </a:p>
                    <a:p>
                      <a:r>
                        <a:rPr lang="en-US" baseline="0" dirty="0"/>
                        <a:t>Observer</a:t>
                      </a:r>
                    </a:p>
                    <a:p>
                      <a:r>
                        <a:rPr lang="en-US" baseline="0" dirty="0"/>
                        <a:t>State</a:t>
                      </a:r>
                    </a:p>
                    <a:p>
                      <a:r>
                        <a:rPr lang="en-US" baseline="0" dirty="0"/>
                        <a:t>Strategy</a:t>
                      </a:r>
                    </a:p>
                    <a:p>
                      <a:r>
                        <a:rPr lang="en-US" baseline="0" dirty="0"/>
                        <a:t>Visitor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03537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bit">
  <a:themeElements>
    <a:clrScheme name="Orbit">
      <a:dk1>
        <a:srgbClr val="000000"/>
      </a:dk1>
      <a:lt1>
        <a:srgbClr val="FFFFFF"/>
      </a:lt1>
      <a:dk2>
        <a:srgbClr val="7C9BA5"/>
      </a:dk2>
      <a:lt2>
        <a:srgbClr val="C1D0CA"/>
      </a:lt2>
      <a:accent1>
        <a:srgbClr val="F2D908"/>
      </a:accent1>
      <a:accent2>
        <a:srgbClr val="9DE61E"/>
      </a:accent2>
      <a:accent3>
        <a:srgbClr val="0D8BE6"/>
      </a:accent3>
      <a:accent4>
        <a:srgbClr val="C61B1B"/>
      </a:accent4>
      <a:accent5>
        <a:srgbClr val="E26F08"/>
      </a:accent5>
      <a:accent6>
        <a:srgbClr val="8D35D1"/>
      </a:accent6>
      <a:hlink>
        <a:srgbClr val="ECBF0B"/>
      </a:hlink>
      <a:folHlink>
        <a:srgbClr val="F4E5A8"/>
      </a:folHlink>
    </a:clrScheme>
    <a:fontScheme name="Orbit">
      <a:majorFont>
        <a:latin typeface="Candara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Candara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Orbit">
      <a:fillStyleLst>
        <a:solidFill>
          <a:schemeClr val="phClr"/>
        </a:solidFill>
        <a:solidFill>
          <a:schemeClr val="phClr">
            <a:shade val="80000"/>
          </a:schemeClr>
        </a:solidFill>
        <a:gradFill rotWithShape="1">
          <a:gsLst>
            <a:gs pos="0">
              <a:schemeClr val="phClr">
                <a:shade val="30000"/>
                <a:satMod val="100000"/>
              </a:schemeClr>
            </a:gs>
            <a:gs pos="80000">
              <a:schemeClr val="phClr">
                <a:shade val="90000"/>
                <a:satMod val="100000"/>
              </a:schemeClr>
            </a:gs>
            <a:gs pos="100000">
              <a:schemeClr val="phClr">
                <a:tint val="9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762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228600" dist="38100" dir="5400000" sx="104000" sy="104000" algn="ctr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317500" dist="381000" dir="5400000" sx="90000" sy="2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etal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000"/>
                <a:lumMod val="80000"/>
              </a:schemeClr>
              <a:schemeClr val="phClr">
                <a:satMod val="360000"/>
                <a:lumMod val="14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Orbit.thmx</Template>
  <TotalTime>6776</TotalTime>
  <Words>3164</Words>
  <Application>Microsoft Macintosh PowerPoint</Application>
  <PresentationFormat>On-screen Show (4:3)</PresentationFormat>
  <Paragraphs>534</Paragraphs>
  <Slides>59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3" baseType="lpstr">
      <vt:lpstr>Calibri</vt:lpstr>
      <vt:lpstr>Candara</vt:lpstr>
      <vt:lpstr>Courier New</vt:lpstr>
      <vt:lpstr>Orbit</vt:lpstr>
      <vt:lpstr>Design Patterns</vt:lpstr>
      <vt:lpstr>Motivation</vt:lpstr>
      <vt:lpstr>An analogy</vt:lpstr>
      <vt:lpstr>A Medical Analogy</vt:lpstr>
      <vt:lpstr>Design Patterns</vt:lpstr>
      <vt:lpstr>Design Patterns in Software</vt:lpstr>
      <vt:lpstr>Simple Example</vt:lpstr>
      <vt:lpstr>Anatomy of a Design Pattern</vt:lpstr>
      <vt:lpstr>Design Pattern Space (1/2)</vt:lpstr>
      <vt:lpstr>Design Pattern Space (2/2)</vt:lpstr>
      <vt:lpstr>Creational Patterns</vt:lpstr>
      <vt:lpstr>Creational Patterns</vt:lpstr>
      <vt:lpstr>I have a problem…</vt:lpstr>
      <vt:lpstr>Singleton</vt:lpstr>
      <vt:lpstr>Singleton</vt:lpstr>
      <vt:lpstr>Singleton</vt:lpstr>
      <vt:lpstr>Singleton</vt:lpstr>
      <vt:lpstr>Singleton</vt:lpstr>
      <vt:lpstr>Singleton</vt:lpstr>
      <vt:lpstr>Singleton</vt:lpstr>
      <vt:lpstr>Singleton</vt:lpstr>
      <vt:lpstr>I have a problem…</vt:lpstr>
      <vt:lpstr>PowerPoint Presentation</vt:lpstr>
      <vt:lpstr>Builder</vt:lpstr>
      <vt:lpstr>Builder</vt:lpstr>
      <vt:lpstr>Builder</vt:lpstr>
      <vt:lpstr>Builder</vt:lpstr>
      <vt:lpstr>Builder</vt:lpstr>
      <vt:lpstr>Builder</vt:lpstr>
      <vt:lpstr>Builder</vt:lpstr>
      <vt:lpstr>Builder</vt:lpstr>
      <vt:lpstr>Builder</vt:lpstr>
      <vt:lpstr>Builder</vt:lpstr>
      <vt:lpstr>Builder</vt:lpstr>
      <vt:lpstr>I have a problem…</vt:lpstr>
      <vt:lpstr>I have a problem…</vt:lpstr>
      <vt:lpstr>I have a problem</vt:lpstr>
      <vt:lpstr>Factory Method</vt:lpstr>
      <vt:lpstr>Factory Method</vt:lpstr>
      <vt:lpstr>I have a problem</vt:lpstr>
      <vt:lpstr>Factory Method</vt:lpstr>
      <vt:lpstr>Factory Method</vt:lpstr>
      <vt:lpstr>Factory Method</vt:lpstr>
      <vt:lpstr>Factory Method</vt:lpstr>
      <vt:lpstr>Factory Method</vt:lpstr>
      <vt:lpstr>Factory Method</vt:lpstr>
      <vt:lpstr>Factory Method</vt:lpstr>
      <vt:lpstr>I have a problem…</vt:lpstr>
      <vt:lpstr>I have a problem…</vt:lpstr>
      <vt:lpstr>I have a problem…</vt:lpstr>
      <vt:lpstr>I have a problem…</vt:lpstr>
      <vt:lpstr>Abstract Factory Method</vt:lpstr>
      <vt:lpstr>Abstract Factory Method</vt:lpstr>
      <vt:lpstr>Abstract Factory Method</vt:lpstr>
      <vt:lpstr>Abstract Factory Method</vt:lpstr>
      <vt:lpstr>Abstract Factory Method</vt:lpstr>
      <vt:lpstr>Abstract Factory Method</vt:lpstr>
      <vt:lpstr>Abstract Factory Method</vt:lpstr>
      <vt:lpstr>Abstract Factory Method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Patterns</dc:title>
  <dc:creator>Mark Micallef</dc:creator>
  <cp:lastModifiedBy>Mark Micallef</cp:lastModifiedBy>
  <cp:revision>107</cp:revision>
  <dcterms:created xsi:type="dcterms:W3CDTF">2012-11-19T13:16:00Z</dcterms:created>
  <dcterms:modified xsi:type="dcterms:W3CDTF">2018-04-12T09:53:17Z</dcterms:modified>
</cp:coreProperties>
</file>

<file path=docProps/thumbnail.jpeg>
</file>